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4" r:id="rId3"/>
    <p:sldId id="333" r:id="rId4"/>
    <p:sldId id="348" r:id="rId5"/>
    <p:sldId id="349" r:id="rId6"/>
    <p:sldId id="350" r:id="rId7"/>
    <p:sldId id="351" r:id="rId8"/>
    <p:sldId id="353" r:id="rId9"/>
  </p:sldIdLst>
  <p:sldSz cx="9144000" cy="6858000" type="screen4x3"/>
  <p:notesSz cx="7315200" cy="96012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文鼎中楷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outline" scaleToFitPaper="1"/>
  <p:clrMru>
    <a:srgbClr val="FF3300"/>
    <a:srgbClr val="DFDEE6"/>
    <a:srgbClr val="FAFB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1026" autoAdjust="0"/>
  </p:normalViewPr>
  <p:slideViewPr>
    <p:cSldViewPr>
      <p:cViewPr varScale="1">
        <p:scale>
          <a:sx n="65" d="100"/>
          <a:sy n="65" d="100"/>
        </p:scale>
        <p:origin x="-5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48" cy="480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t" anchorCtr="0" compatLnSpc="1">
            <a:prstTxWarp prst="textNoShape">
              <a:avLst/>
            </a:prstTxWarp>
          </a:bodyPr>
          <a:lstStyle>
            <a:lvl1pPr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r>
              <a:rPr lang="en-US" altLang="zh-TW"/>
              <a:t>孟寶松牧師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12" y="0"/>
            <a:ext cx="3170248" cy="480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t" anchorCtr="0" compatLnSpc="1">
            <a:prstTxWarp prst="textNoShape">
              <a:avLst/>
            </a:prstTxWarp>
          </a:bodyPr>
          <a:lstStyle>
            <a:lvl1pPr algn="r"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fld id="{13A017B4-6302-4C76-BF47-17D15360A293}" type="datetime1">
              <a:rPr lang="zh-TW" altLang="en-US"/>
              <a:pPr/>
              <a:t>2013/9/7</a:t>
            </a:fld>
            <a:endParaRPr lang="en-US" altLang="zh-TW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957"/>
            <a:ext cx="3170248" cy="48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b" anchorCtr="0" compatLnSpc="1">
            <a:prstTxWarp prst="textNoShape">
              <a:avLst/>
            </a:prstTxWarp>
          </a:bodyPr>
          <a:lstStyle>
            <a:lvl1pPr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r>
              <a:rPr lang="en-US" altLang="zh-TW" smtClean="0"/>
              <a:t>Copyright © 2008</a:t>
            </a:r>
            <a:endParaRPr lang="en-US" altLang="zh-TW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12" y="9118957"/>
            <a:ext cx="3170248" cy="48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b" anchorCtr="0" compatLnSpc="1">
            <a:prstTxWarp prst="textNoShape">
              <a:avLst/>
            </a:prstTxWarp>
          </a:bodyPr>
          <a:lstStyle>
            <a:lvl1pPr algn="r"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fld id="{2AEB20A6-E480-4F70-A31D-72ABFF37817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48" cy="480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t" anchorCtr="0" compatLnSpc="1">
            <a:prstTxWarp prst="textNoShape">
              <a:avLst/>
            </a:prstTxWarp>
          </a:bodyPr>
          <a:lstStyle>
            <a:lvl1pPr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r>
              <a:rPr lang="en-US" altLang="zh-TW"/>
              <a:t>孟寶松牧師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12" y="0"/>
            <a:ext cx="3170248" cy="480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t" anchorCtr="0" compatLnSpc="1">
            <a:prstTxWarp prst="textNoShape">
              <a:avLst/>
            </a:prstTxWarp>
          </a:bodyPr>
          <a:lstStyle>
            <a:lvl1pPr algn="r"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fld id="{BD114E74-3BC8-4AE6-8C63-3DF1D6DA7453}" type="datetime1">
              <a:rPr lang="zh-TW" altLang="en-US"/>
              <a:pPr/>
              <a:t>2013/9/7</a:t>
            </a:fld>
            <a:endParaRPr lang="en-US" altLang="zh-TW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50" y="4560288"/>
            <a:ext cx="5851504" cy="4320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957"/>
            <a:ext cx="3170248" cy="48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b" anchorCtr="0" compatLnSpc="1">
            <a:prstTxWarp prst="textNoShape">
              <a:avLst/>
            </a:prstTxWarp>
          </a:bodyPr>
          <a:lstStyle>
            <a:lvl1pPr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r>
              <a:rPr lang="en-US" altLang="zh-TW" smtClean="0"/>
              <a:t>Copyright © 2008</a:t>
            </a:r>
            <a:endParaRPr lang="en-US" altLang="zh-TW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12" y="9118957"/>
            <a:ext cx="3170248" cy="48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61" tIns="48430" rIns="96861" bIns="48430" numCol="1" anchor="b" anchorCtr="0" compatLnSpc="1">
            <a:prstTxWarp prst="textNoShape">
              <a:avLst/>
            </a:prstTxWarp>
          </a:bodyPr>
          <a:lstStyle>
            <a:lvl1pPr algn="r" defTabSz="969095" eaLnBrk="1" hangingPunct="1">
              <a:defRPr kumimoji="1" sz="1200">
                <a:latin typeface="Times New Roman" pitchFamily="18" charset="0"/>
              </a:defRPr>
            </a:lvl1pPr>
          </a:lstStyle>
          <a:p>
            <a:fld id="{55BF2756-0C99-437E-9C08-CDE70126D19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zh-TW"/>
              <a:t>孟寶松牧師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655701A-2E3F-4D3A-9C34-6AE0E5435609}" type="datetime1">
              <a:rPr lang="zh-TW" altLang="en-US"/>
              <a:pPr/>
              <a:t>2013/9/7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zh-TW" smtClean="0"/>
              <a:t>Copyright © 2008</a:t>
            </a: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8F8F27-D640-4A3B-BA61-C331BBA9BA1C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71683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1684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1685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1686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1687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1688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71689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169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169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D9B3B74-0580-46C0-ADBB-EB3CF0F17BD1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1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716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1408A-F306-4F91-873C-DB834599899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B98B0-4E69-45A2-A62A-9C6C88D84A5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AC837E9-4013-401E-9FAB-9024FAC0600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20DD3-909F-4D34-AAA5-D19CBB3DE4C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2CACC-C439-4A6B-A9E4-B7084AFE2D8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7FDAA-6FC2-43AB-845E-56C74C78670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B49E9-F686-4F6C-AA9B-4296DC3F83D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E2EA3-0FE8-45FF-A95E-7496692832C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7856B-9CD7-4A4F-A5CF-3E44C0AD422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97BCD-90B1-4EC6-AD52-2B336FFC1A2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B649C-7862-464A-8B0E-C7694B54B47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70659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0660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0661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0662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0663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706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706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fld id="{C13D2E5B-1618-4FAE-9B21-FB1884E703BA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Times New Roman" pitchFamily="18" charset="0"/>
          <a:ea typeface="文鼎中楷" pitchFamily="49" charset="-120"/>
          <a:cs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kumimoji="1" sz="27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752600"/>
            <a:ext cx="7772400" cy="1981200"/>
          </a:xfrm>
        </p:spPr>
        <p:txBody>
          <a:bodyPr/>
          <a:lstStyle/>
          <a:p>
            <a:pPr algn="ctr"/>
            <a:r>
              <a:rPr lang="zh-TW" altLang="en-US" sz="5400" b="1" dirty="0" smtClean="0">
                <a:ea typeface="文鼎中粗隸" pitchFamily="49" charset="-120"/>
              </a:rPr>
              <a:t>神的建造</a:t>
            </a:r>
            <a:r>
              <a:rPr lang="zh-TW" altLang="en-US" sz="5400" b="1" dirty="0">
                <a:ea typeface="文鼎中粗隸" pitchFamily="49" charset="-120"/>
              </a:rPr>
              <a:t/>
            </a:r>
            <a:br>
              <a:rPr lang="zh-TW" altLang="en-US" sz="5400" b="1" dirty="0">
                <a:ea typeface="文鼎中粗隸" pitchFamily="49" charset="-120"/>
              </a:rPr>
            </a:br>
            <a:r>
              <a:rPr lang="en-US" altLang="zh-TW" sz="4400" b="1" dirty="0">
                <a:ea typeface="文鼎中粗隸" pitchFamily="49" charset="-120"/>
              </a:rPr>
              <a:t>(</a:t>
            </a:r>
            <a:r>
              <a:rPr lang="zh-TW" altLang="en-US" sz="4400" b="1" dirty="0">
                <a:ea typeface="文鼎中粗隸" pitchFamily="49" charset="-120"/>
              </a:rPr>
              <a:t>詩篇 </a:t>
            </a:r>
            <a:r>
              <a:rPr lang="en-US" altLang="zh-TW" sz="4400" b="1" dirty="0" smtClean="0">
                <a:ea typeface="文鼎中粗隸" pitchFamily="49" charset="-120"/>
              </a:rPr>
              <a:t>127:1-5)</a:t>
            </a:r>
            <a:endParaRPr lang="en-US" altLang="zh-TW" sz="4400" b="1" dirty="0">
              <a:ea typeface="文鼎中粗隸" pitchFamily="49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953000"/>
            <a:ext cx="6400800" cy="1219200"/>
          </a:xfrm>
        </p:spPr>
        <p:txBody>
          <a:bodyPr/>
          <a:lstStyle/>
          <a:p>
            <a:r>
              <a:rPr lang="zh-TW" altLang="en-US" b="1" dirty="0"/>
              <a:t>孟寶松牧</a:t>
            </a:r>
            <a:r>
              <a:rPr lang="zh-TW" altLang="en-US" b="1" dirty="0" smtClean="0"/>
              <a:t>師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zh-TW" altLang="en-US" sz="4500" b="1" dirty="0">
                <a:ea typeface="文鼎中粗隸" pitchFamily="49" charset="-120"/>
              </a:rPr>
              <a:t>詩篇 </a:t>
            </a:r>
            <a:r>
              <a:rPr lang="en-US" altLang="zh-TW" sz="4500" b="1" dirty="0" smtClean="0">
                <a:ea typeface="文鼎中粗隸" pitchFamily="49" charset="-120"/>
              </a:rPr>
              <a:t>127</a:t>
            </a:r>
            <a:r>
              <a:rPr lang="en-US" altLang="zh-TW" sz="4500" b="1" dirty="0" smtClean="0">
                <a:ea typeface="文鼎中粗隸" pitchFamily="49" charset="-120"/>
                <a:cs typeface="Times New Roman" pitchFamily="18" charset="0"/>
              </a:rPr>
              <a:t>:1-5</a:t>
            </a:r>
            <a:endParaRPr lang="en-US" altLang="zh-TW" sz="4500" b="1" dirty="0">
              <a:cs typeface="Times New Roman" pitchFamily="18" charset="0"/>
            </a:endParaRP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（所羅門上行之詩。）若不是耶和華建造房屋，建造的人就枉然勞力；若不是耶和華看守城池，看守的人就枉然警醒。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你們清晨早起，夜晚安歇，吃勞碌得來的飯，本是枉然；惟有耶和華所親愛的，必叫他安然睡覺。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兒女是耶和華所賜的產業；所懷的胎是他所給的賞賜。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少年時所生的兒女好像勇士手中的箭。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箭袋充滿的人便為有福；他們在城門口和仇敵說話的時候，必不至於羞愧。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229600" cy="685800"/>
          </a:xfrm>
        </p:spPr>
        <p:txBody>
          <a:bodyPr/>
          <a:lstStyle/>
          <a:p>
            <a:r>
              <a:rPr lang="zh-TW" altLang="en-US" sz="4800" b="1" dirty="0" smtClean="0">
                <a:ea typeface="文鼎中粗隸" pitchFamily="49" charset="-120"/>
              </a:rPr>
              <a:t>引言</a:t>
            </a:r>
            <a:endParaRPr lang="en-US" altLang="zh-TW" sz="4800" b="1" dirty="0">
              <a:ea typeface="文鼎中粗隸" pitchFamily="49" charset="-120"/>
            </a:endParaRP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763000" cy="5943600"/>
          </a:xfrm>
        </p:spPr>
        <p:txBody>
          <a:bodyPr>
            <a:normAutofit lnSpcReduction="10000"/>
          </a:bodyPr>
          <a:lstStyle/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這是</a:t>
            </a:r>
            <a:r>
              <a:rPr lang="en-US" altLang="zh-TW" b="1" dirty="0" smtClean="0"/>
              <a:t>15</a:t>
            </a:r>
            <a:r>
              <a:rPr lang="zh-TW" altLang="en-US" b="1" dirty="0" smtClean="0"/>
              <a:t>首上行之詩的第</a:t>
            </a:r>
            <a:r>
              <a:rPr lang="en-US" altLang="zh-TW" b="1" dirty="0" smtClean="0"/>
              <a:t>7</a:t>
            </a:r>
            <a:r>
              <a:rPr lang="zh-TW" altLang="en-US" b="1" dirty="0" smtClean="0"/>
              <a:t>首 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中間的一首</a:t>
            </a:r>
            <a:r>
              <a:rPr lang="en-US" altLang="zh-TW" b="1" dirty="0" smtClean="0"/>
              <a:t>)</a:t>
            </a:r>
            <a:r>
              <a:rPr lang="zh-TW" altLang="en-US" b="1" dirty="0" smtClean="0"/>
              <a:t>，屬於「智慧詩」。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>
                <a:solidFill>
                  <a:srgbClr val="000000"/>
                </a:solidFill>
              </a:rPr>
              <a:t>詩題說是「所羅門上行之詩」，可能是所羅門的詩；或是與所羅門有關的詩，因為所羅門建造聖殿，他也是智慧之王。</a:t>
            </a:r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主題是「神的建造」，說明人若否定神的工作，他的一切努力都是枉然。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原來人的一生成敗，並不是人的努力，而是神的賞賜。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全詩分為二段：</a:t>
            </a:r>
            <a:endParaRPr lang="en-US" altLang="zh-TW" b="1" dirty="0" smtClean="0"/>
          </a:p>
          <a:p>
            <a:pPr marL="971550" lvl="1" indent="-514350">
              <a:buClr>
                <a:srgbClr val="000000"/>
              </a:buClr>
              <a:buFont typeface="Wingdings" pitchFamily="2" charset="2"/>
              <a:buAutoNum type="alphaLcParenR"/>
            </a:pPr>
            <a:r>
              <a:rPr lang="zh-TW" altLang="en-US" sz="3200" b="1" dirty="0" smtClean="0">
                <a:solidFill>
                  <a:srgbClr val="000000"/>
                </a:solidFill>
              </a:rPr>
              <a:t>建造神的家－聖殿 </a:t>
            </a:r>
            <a:r>
              <a:rPr lang="en-US" altLang="zh-TW" sz="3200" b="1" dirty="0" smtClean="0">
                <a:solidFill>
                  <a:srgbClr val="000000"/>
                </a:solidFill>
              </a:rPr>
              <a:t>(1-2)</a:t>
            </a:r>
          </a:p>
          <a:p>
            <a:pPr marL="971550" lvl="1" indent="-514350">
              <a:buClr>
                <a:srgbClr val="000000"/>
              </a:buClr>
              <a:buFont typeface="Wingdings" pitchFamily="2" charset="2"/>
              <a:buAutoNum type="alphaLcParenR"/>
            </a:pPr>
            <a:r>
              <a:rPr lang="zh-TW" altLang="en-US" sz="3200" b="1" dirty="0" smtClean="0">
                <a:solidFill>
                  <a:srgbClr val="000000"/>
                </a:solidFill>
              </a:rPr>
              <a:t>建造人的家－家庭 </a:t>
            </a:r>
            <a:r>
              <a:rPr lang="en-US" altLang="zh-TW" sz="3200" b="1" dirty="0" smtClean="0">
                <a:solidFill>
                  <a:srgbClr val="000000"/>
                </a:solidFill>
              </a:rPr>
              <a:t>(3-5)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229600" cy="685800"/>
          </a:xfrm>
        </p:spPr>
        <p:txBody>
          <a:bodyPr/>
          <a:lstStyle/>
          <a:p>
            <a:r>
              <a:rPr lang="en-US" altLang="zh-TW" sz="4800" b="1" dirty="0">
                <a:ea typeface="文鼎中粗隸" pitchFamily="49" charset="-120"/>
              </a:rPr>
              <a:t>A. </a:t>
            </a:r>
            <a:r>
              <a:rPr lang="zh-TW" altLang="en-US" sz="4800" b="1" dirty="0" smtClean="0">
                <a:ea typeface="文鼎中粗隸" pitchFamily="49" charset="-120"/>
              </a:rPr>
              <a:t>建造神的家</a:t>
            </a:r>
            <a:r>
              <a:rPr lang="en-US" altLang="zh-TW" sz="4800" b="1" dirty="0" smtClean="0">
                <a:ea typeface="文鼎中粗隸" pitchFamily="49" charset="-120"/>
              </a:rPr>
              <a:t>—</a:t>
            </a:r>
            <a:r>
              <a:rPr lang="zh-TW" altLang="en-US" sz="4800" b="1" dirty="0" smtClean="0">
                <a:ea typeface="文鼎中粗隸" pitchFamily="49" charset="-120"/>
              </a:rPr>
              <a:t>聖殿 </a:t>
            </a:r>
            <a:r>
              <a:rPr lang="en-US" altLang="zh-TW" sz="4800" b="1" dirty="0" smtClean="0">
                <a:ea typeface="文鼎中粗隸" pitchFamily="49" charset="-120"/>
              </a:rPr>
              <a:t>(1-2)</a:t>
            </a:r>
            <a:endParaRPr lang="en-US" altLang="zh-TW" sz="4800" b="1" dirty="0">
              <a:ea typeface="文鼎中粗隸" pitchFamily="49" charset="-120"/>
            </a:endParaRP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763000" cy="5943600"/>
          </a:xfrm>
        </p:spPr>
        <p:txBody>
          <a:bodyPr>
            <a:normAutofit lnSpcReduction="10000"/>
          </a:bodyPr>
          <a:lstStyle/>
          <a:p>
            <a:pPr marL="457200" indent="-457200">
              <a:buClr>
                <a:schemeClr val="tx1"/>
              </a:buClr>
            </a:pPr>
            <a:r>
              <a:rPr lang="zh-TW" altLang="en-US" sz="3600" b="1" dirty="0" smtClean="0"/>
              <a:t>「</a:t>
            </a:r>
            <a:r>
              <a:rPr lang="zh-TW" altLang="en-US" sz="3600" b="1" i="1" dirty="0" smtClean="0"/>
              <a:t>若不是耶和華建造房屋，建造的人就枉然勞力；若不是耶和華看守城池，看守的人就枉然警醒。</a:t>
            </a:r>
            <a:r>
              <a:rPr lang="zh-TW" altLang="en-US" sz="3600" b="1" dirty="0" smtClean="0"/>
              <a:t>」</a:t>
            </a:r>
            <a:r>
              <a:rPr lang="en-US" altLang="zh-TW" sz="3600" b="1" dirty="0"/>
              <a:t>(</a:t>
            </a:r>
            <a:r>
              <a:rPr lang="en-US" altLang="zh-TW" sz="3600" b="1" dirty="0" smtClean="0"/>
              <a:t>127:1</a:t>
            </a:r>
            <a:r>
              <a:rPr lang="en-US" altLang="zh-TW" sz="3600" b="1" dirty="0"/>
              <a:t>)</a:t>
            </a:r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600" b="1" dirty="0" smtClean="0"/>
              <a:t>開始時，詩人以二個否定句來肯定神的工作。</a:t>
            </a:r>
            <a:endParaRPr lang="en-US" altLang="zh-TW" sz="3600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600" b="1" dirty="0" smtClean="0"/>
              <a:t>「房屋」</a:t>
            </a:r>
            <a:r>
              <a:rPr lang="he-IL" altLang="zh-TW" sz="3600" b="1" dirty="0" smtClean="0"/>
              <a:t> בּית</a:t>
            </a:r>
            <a:r>
              <a:rPr lang="en-US" altLang="zh-TW" sz="3600" b="1" dirty="0" smtClean="0"/>
              <a:t>= house, shelter</a:t>
            </a:r>
            <a:r>
              <a:rPr lang="zh-TW" altLang="en-US" sz="3600" b="1" dirty="0" smtClean="0"/>
              <a:t>，有二個解釋：聖殿或家庭</a:t>
            </a:r>
            <a:endParaRPr lang="en-US" altLang="zh-TW" sz="3600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600" b="1" dirty="0" smtClean="0"/>
              <a:t>若房屋是指聖殿，那「城池」便是「耶路撒冷」了。</a:t>
            </a:r>
            <a:endParaRPr lang="en-US" altLang="zh-TW" sz="3600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600" b="1" dirty="0" smtClean="0"/>
              <a:t>誰是聖殿真正的建造者和看守者？</a:t>
            </a:r>
            <a:endParaRPr lang="en-US" altLang="zh-TW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229600" cy="685800"/>
          </a:xfrm>
        </p:spPr>
        <p:txBody>
          <a:bodyPr/>
          <a:lstStyle/>
          <a:p>
            <a:r>
              <a:rPr lang="en-US" altLang="zh-TW" sz="4800" b="1" dirty="0">
                <a:ea typeface="文鼎中粗隸" pitchFamily="49" charset="-120"/>
              </a:rPr>
              <a:t>A. </a:t>
            </a:r>
            <a:r>
              <a:rPr lang="zh-TW" altLang="en-US" sz="4800" b="1" dirty="0" smtClean="0">
                <a:ea typeface="文鼎中粗隸" pitchFamily="49" charset="-120"/>
              </a:rPr>
              <a:t>建造神的家</a:t>
            </a:r>
            <a:r>
              <a:rPr lang="en-US" altLang="zh-TW" sz="4800" b="1" dirty="0" smtClean="0">
                <a:ea typeface="文鼎中粗隸" pitchFamily="49" charset="-120"/>
              </a:rPr>
              <a:t>—</a:t>
            </a:r>
            <a:r>
              <a:rPr lang="zh-TW" altLang="en-US" sz="4800" b="1" dirty="0" smtClean="0">
                <a:ea typeface="文鼎中粗隸" pitchFamily="49" charset="-120"/>
              </a:rPr>
              <a:t>聖殿 </a:t>
            </a:r>
            <a:r>
              <a:rPr lang="en-US" altLang="zh-TW" sz="4800" b="1" dirty="0" smtClean="0">
                <a:ea typeface="文鼎中粗隸" pitchFamily="49" charset="-120"/>
              </a:rPr>
              <a:t>(1-2)</a:t>
            </a:r>
            <a:endParaRPr lang="en-US" altLang="zh-TW" sz="4800" b="1" dirty="0">
              <a:ea typeface="文鼎中粗隸" pitchFamily="49" charset="-120"/>
            </a:endParaRP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94360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Clr>
                <a:schemeClr val="tx1"/>
              </a:buClr>
            </a:pPr>
            <a:r>
              <a:rPr lang="zh-TW" altLang="en-US" sz="3300" b="1" dirty="0" smtClean="0"/>
              <a:t>「</a:t>
            </a:r>
            <a:r>
              <a:rPr lang="zh-TW" altLang="en-US" sz="3300" b="1" i="1" dirty="0" smtClean="0"/>
              <a:t>你們清晨早起，夜晚安歇，吃勞碌得來的飯，本是枉然；惟有耶和華所親愛的，必叫他安然睡覺。</a:t>
            </a:r>
            <a:r>
              <a:rPr lang="zh-TW" altLang="en-US" sz="3300" b="1" dirty="0" smtClean="0"/>
              <a:t>」</a:t>
            </a:r>
            <a:r>
              <a:rPr lang="en-US" altLang="zh-TW" sz="3300" b="1" dirty="0"/>
              <a:t>(</a:t>
            </a:r>
            <a:r>
              <a:rPr lang="en-US" altLang="zh-TW" sz="3300" b="1" dirty="0" smtClean="0"/>
              <a:t>127:2)</a:t>
            </a:r>
            <a:endParaRPr lang="en-US" altLang="zh-TW" sz="3300" b="1" dirty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300" b="1" dirty="0" smtClean="0"/>
              <a:t>「喫勞碌得來的飯」</a:t>
            </a:r>
            <a:r>
              <a:rPr lang="en-US" altLang="zh-TW" sz="3300" b="1" dirty="0" smtClean="0"/>
              <a:t>ESV </a:t>
            </a:r>
            <a:r>
              <a:rPr lang="zh-TW" altLang="en-US" sz="3300" b="1" dirty="0" smtClean="0"/>
              <a:t>譯作「吃憂愁的餅」</a:t>
            </a:r>
            <a:r>
              <a:rPr lang="en-US" altLang="zh-TW" sz="3300" b="1" dirty="0" smtClean="0"/>
              <a:t>(eating the bread of anxious toil)</a:t>
            </a:r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300" b="1" dirty="0" smtClean="0"/>
              <a:t>詩人並不否定殷勤工作，而是要肯定若不是神的幫助，人的勞碌也是「枉然」。</a:t>
            </a:r>
            <a:endParaRPr lang="en-US" altLang="zh-TW" sz="3300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300" b="1" dirty="0" smtClean="0"/>
              <a:t>「枉然」</a:t>
            </a:r>
            <a:r>
              <a:rPr lang="he-IL" altLang="zh-TW" sz="3300" b="1" dirty="0" smtClean="0"/>
              <a:t> שׁוא </a:t>
            </a:r>
            <a:r>
              <a:rPr lang="en-US" altLang="zh-TW" sz="3300" b="1" dirty="0" smtClean="0"/>
              <a:t>= emptiness, vanity, falsehood</a:t>
            </a:r>
            <a:r>
              <a:rPr lang="zh-TW" altLang="en-US" sz="3300" b="1" dirty="0" smtClean="0"/>
              <a:t>。舊約中共用了</a:t>
            </a:r>
            <a:r>
              <a:rPr lang="en-US" altLang="zh-TW" sz="3300" b="1" dirty="0" smtClean="0"/>
              <a:t>52</a:t>
            </a:r>
            <a:r>
              <a:rPr lang="zh-TW" altLang="en-US" sz="3300" b="1" dirty="0" smtClean="0"/>
              <a:t>次，其中最熟悉的是十誡中的第三誡「妄用」神的名。這字與「偶像敬拜」有關。</a:t>
            </a:r>
            <a:endParaRPr lang="en-US" altLang="zh-TW" sz="3300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300" b="1" dirty="0" smtClean="0"/>
              <a:t>詩人在這短短二節經文中共用了三次「枉然」，說明了「沒有神，人的勞力毫無價值」</a:t>
            </a:r>
            <a:endParaRPr lang="en-US" altLang="zh-TW" sz="3300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300" b="1" dirty="0" smtClean="0"/>
              <a:t>「耶和華所親愛的」即「耶底底亞」，所羅門的另一名字</a:t>
            </a:r>
            <a:r>
              <a:rPr lang="en-US" altLang="zh-TW" sz="3300" b="1" dirty="0" smtClean="0"/>
              <a:t> (</a:t>
            </a:r>
            <a:r>
              <a:rPr lang="zh-TW" altLang="en-US" sz="3300" b="1" dirty="0" smtClean="0"/>
              <a:t>撒下</a:t>
            </a:r>
            <a:r>
              <a:rPr lang="en-US" altLang="zh-TW" sz="3300" b="1" dirty="0" smtClean="0"/>
              <a:t>12:25)</a:t>
            </a:r>
            <a:endParaRPr lang="en-US" altLang="zh-TW" sz="33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229600" cy="685800"/>
          </a:xfrm>
        </p:spPr>
        <p:txBody>
          <a:bodyPr/>
          <a:lstStyle/>
          <a:p>
            <a:r>
              <a:rPr lang="en-US" altLang="zh-TW" sz="4800" b="1" dirty="0" smtClean="0">
                <a:ea typeface="文鼎中粗隸" pitchFamily="49" charset="-120"/>
              </a:rPr>
              <a:t>B. </a:t>
            </a:r>
            <a:r>
              <a:rPr lang="zh-TW" altLang="en-US" sz="4800" b="1" dirty="0" smtClean="0">
                <a:ea typeface="文鼎中粗隸" pitchFamily="49" charset="-120"/>
              </a:rPr>
              <a:t>建造人的家</a:t>
            </a:r>
            <a:r>
              <a:rPr lang="en-US" altLang="zh-TW" sz="4800" b="1" dirty="0" smtClean="0">
                <a:ea typeface="文鼎中粗隸" pitchFamily="49" charset="-120"/>
              </a:rPr>
              <a:t>—</a:t>
            </a:r>
            <a:r>
              <a:rPr lang="zh-TW" altLang="en-US" sz="4800" b="1" dirty="0" smtClean="0">
                <a:ea typeface="文鼎中粗隸" pitchFamily="49" charset="-120"/>
              </a:rPr>
              <a:t>家庭 </a:t>
            </a:r>
            <a:r>
              <a:rPr lang="en-US" altLang="zh-TW" sz="4800" b="1" dirty="0" smtClean="0">
                <a:ea typeface="文鼎中粗隸" pitchFamily="49" charset="-120"/>
              </a:rPr>
              <a:t>(3-5)</a:t>
            </a:r>
            <a:endParaRPr lang="en-US" altLang="zh-TW" sz="4800" b="1" dirty="0">
              <a:ea typeface="文鼎中粗隸" pitchFamily="49" charset="-120"/>
            </a:endParaRP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943600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tx1"/>
              </a:buClr>
            </a:pPr>
            <a:r>
              <a:rPr lang="zh-TW" altLang="en-US" b="1" dirty="0" smtClean="0"/>
              <a:t>「</a:t>
            </a:r>
            <a:r>
              <a:rPr lang="zh-TW" altLang="en-US" b="1" i="1" dirty="0" smtClean="0"/>
              <a:t>兒女是耶和華所賜的產業；所懷的胎是他所給的賞賜。</a:t>
            </a:r>
            <a:r>
              <a:rPr lang="zh-TW" altLang="en-US" b="1" dirty="0" smtClean="0"/>
              <a:t>」</a:t>
            </a:r>
            <a:r>
              <a:rPr lang="en-US" altLang="zh-TW" b="1" dirty="0"/>
              <a:t>(</a:t>
            </a:r>
            <a:r>
              <a:rPr lang="en-US" altLang="zh-TW" b="1" dirty="0" smtClean="0"/>
              <a:t>127:3)</a:t>
            </a:r>
            <a:endParaRPr lang="en-US" altLang="zh-TW" b="1" dirty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房屋是家庭外在的建造，兒女是家庭內在的建造。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「產業」</a:t>
            </a:r>
            <a:r>
              <a:rPr lang="he-IL" altLang="zh-TW" b="1" dirty="0" smtClean="0"/>
              <a:t> נחלה </a:t>
            </a:r>
            <a:r>
              <a:rPr lang="en-US" altLang="zh-TW" b="1" dirty="0" smtClean="0"/>
              <a:t>= property, possession</a:t>
            </a:r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猶太人非常看重產業，因為是神所賜的「應許之地」，沒有產業</a:t>
            </a:r>
            <a:r>
              <a:rPr lang="en-US" altLang="zh-TW" b="1" dirty="0" smtClean="0"/>
              <a:t> = </a:t>
            </a:r>
            <a:r>
              <a:rPr lang="zh-TW" altLang="en-US" b="1" dirty="0" smtClean="0"/>
              <a:t>沒有神的祝福。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原本兒女是神所賜的產業，是神的祝福！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兒女都是神的產業，父母只是受託人，責任是養育和教導兒女認識神。</a:t>
            </a:r>
            <a:endParaRPr lang="en-US" altLang="zh-TW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229600" cy="685800"/>
          </a:xfrm>
        </p:spPr>
        <p:txBody>
          <a:bodyPr/>
          <a:lstStyle/>
          <a:p>
            <a:r>
              <a:rPr lang="en-US" altLang="zh-TW" sz="4800" b="1" dirty="0" smtClean="0">
                <a:ea typeface="文鼎中粗隸" pitchFamily="49" charset="-120"/>
              </a:rPr>
              <a:t>B. </a:t>
            </a:r>
            <a:r>
              <a:rPr lang="zh-TW" altLang="en-US" sz="4800" b="1" dirty="0" smtClean="0">
                <a:ea typeface="文鼎中粗隸" pitchFamily="49" charset="-120"/>
              </a:rPr>
              <a:t>建造人的家</a:t>
            </a:r>
            <a:r>
              <a:rPr lang="en-US" altLang="zh-TW" sz="4800" b="1" dirty="0" smtClean="0">
                <a:ea typeface="文鼎中粗隸" pitchFamily="49" charset="-120"/>
              </a:rPr>
              <a:t>—</a:t>
            </a:r>
            <a:r>
              <a:rPr lang="zh-TW" altLang="en-US" sz="4800" b="1" dirty="0" smtClean="0">
                <a:ea typeface="文鼎中粗隸" pitchFamily="49" charset="-120"/>
              </a:rPr>
              <a:t>家庭 </a:t>
            </a:r>
            <a:r>
              <a:rPr lang="en-US" altLang="zh-TW" sz="4800" b="1" dirty="0" smtClean="0">
                <a:ea typeface="文鼎中粗隸" pitchFamily="49" charset="-120"/>
              </a:rPr>
              <a:t>(3-5)</a:t>
            </a:r>
            <a:endParaRPr lang="en-US" altLang="zh-TW" sz="4800" b="1" dirty="0">
              <a:ea typeface="文鼎中粗隸" pitchFamily="49" charset="-120"/>
            </a:endParaRP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763000" cy="5943600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tx1"/>
              </a:buClr>
            </a:pPr>
            <a:r>
              <a:rPr lang="zh-TW" altLang="en-US" b="1" dirty="0" smtClean="0"/>
              <a:t>「</a:t>
            </a:r>
            <a:r>
              <a:rPr lang="zh-TW" altLang="en-US" b="1" i="1" dirty="0" smtClean="0"/>
              <a:t>少年時所生的兒女好像勇士手中的箭。箭袋充滿的人便為有福；他們在城門口和仇敵說話的時候，必不至於羞愧。</a:t>
            </a:r>
            <a:r>
              <a:rPr lang="zh-TW" altLang="en-US" b="1" dirty="0" smtClean="0"/>
              <a:t>」</a:t>
            </a:r>
            <a:r>
              <a:rPr lang="en-US" altLang="zh-TW" b="1" dirty="0"/>
              <a:t>(</a:t>
            </a:r>
            <a:r>
              <a:rPr lang="en-US" altLang="zh-TW" b="1" dirty="0" smtClean="0"/>
              <a:t>127:4-5)</a:t>
            </a:r>
            <a:endParaRPr lang="en-US" altLang="zh-TW" b="1" dirty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「箭」是古代非常重要的武器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在古時，家中的人口代表了家庭的戰鬥力。</a:t>
            </a:r>
            <a:endParaRPr lang="en-US" altLang="zh-TW" b="1" dirty="0" smtClean="0"/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人丁興旺是舊約中三大福分之一</a:t>
            </a:r>
            <a:r>
              <a:rPr lang="en-US" altLang="zh-TW" b="1" dirty="0" smtClean="0"/>
              <a:t> (</a:t>
            </a:r>
            <a:r>
              <a:rPr lang="zh-TW" altLang="en-US" b="1" dirty="0" smtClean="0"/>
              <a:t>其餘是家道豐富和平安康樂</a:t>
            </a:r>
            <a:r>
              <a:rPr lang="en-US" altLang="zh-TW" b="1" dirty="0" smtClean="0"/>
              <a:t>)</a:t>
            </a:r>
          </a:p>
          <a:p>
            <a:pPr marL="457200" indent="-4572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b="1" dirty="0" smtClean="0"/>
              <a:t>「城門口」是當時的審判的地方。雙方對陣，人數多的一方當然「必不至於羞愧」。相反，孤兒寡婦因人口少而被壓迫，只好忍氣吞聲。</a:t>
            </a:r>
            <a:endParaRPr lang="en-US" altLang="zh-TW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229600" cy="685800"/>
          </a:xfrm>
        </p:spPr>
        <p:txBody>
          <a:bodyPr/>
          <a:lstStyle/>
          <a:p>
            <a:r>
              <a:rPr lang="zh-TW" altLang="en-US" sz="4800" b="1" dirty="0" smtClean="0">
                <a:ea typeface="文鼎中粗隸" pitchFamily="49" charset="-120"/>
              </a:rPr>
              <a:t>思考問題</a:t>
            </a:r>
            <a:endParaRPr lang="en-US" altLang="zh-TW" sz="4800" b="1" dirty="0">
              <a:ea typeface="文鼎中粗隸" pitchFamily="49" charset="-120"/>
            </a:endParaRP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763000" cy="5943600"/>
          </a:xfrm>
        </p:spPr>
        <p:txBody>
          <a:bodyPr>
            <a:normAutofit/>
          </a:bodyPr>
          <a:lstStyle/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600" b="1" dirty="0" smtClean="0">
                <a:solidFill>
                  <a:srgbClr val="000000"/>
                </a:solidFill>
              </a:rPr>
              <a:t>昔日神的家是聖殿，今天神的家是什麼？</a:t>
            </a:r>
            <a:endParaRPr lang="en-US" altLang="zh-TW" sz="3600" b="1" dirty="0" smtClean="0">
              <a:solidFill>
                <a:srgbClr val="000000"/>
              </a:solidFill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600" b="1" dirty="0" smtClean="0">
                <a:solidFill>
                  <a:srgbClr val="000000"/>
                </a:solidFill>
              </a:rPr>
              <a:t>我們要如何建造神的家－教會？什麼是建造教會的秘訣？「勞碌」抑或「睡覺」？</a:t>
            </a:r>
            <a:endParaRPr lang="en-US" altLang="zh-TW" sz="3600" b="1" dirty="0" smtClean="0">
              <a:solidFill>
                <a:srgbClr val="000000"/>
              </a:solidFill>
            </a:endParaRP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zh-TW" altLang="en-US" sz="3600" b="1" dirty="0" smtClean="0">
                <a:solidFill>
                  <a:srgbClr val="000000"/>
                </a:solidFill>
              </a:rPr>
              <a:t>「</a:t>
            </a:r>
            <a:r>
              <a:rPr lang="zh-TW" altLang="en-US" sz="3600" b="1" dirty="0" smtClean="0"/>
              <a:t>兒女是耶和華所賜的產業」，對你有何提醒？父母的責任是什麼？</a:t>
            </a:r>
            <a:endParaRPr lang="en-US" altLang="zh-TW" sz="36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Times New Roman"/>
        <a:ea typeface="文鼎中楷"/>
        <a:cs typeface="新細明體"/>
      </a:majorFont>
      <a:minorFont>
        <a:latin typeface="Times New Roman"/>
        <a:ea typeface="文鼎中楷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文鼎中楷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文鼎中楷" pitchFamily="49" charset="-12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9194</TotalTime>
  <Words>1157</Words>
  <Application>Microsoft Office PowerPoint</Application>
  <PresentationFormat>On-screen Show (4:3)</PresentationFormat>
  <Paragraphs>50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Watermark</vt:lpstr>
      <vt:lpstr>神的建造 (詩篇 127:1-5)</vt:lpstr>
      <vt:lpstr>詩篇 127:1-5</vt:lpstr>
      <vt:lpstr>引言</vt:lpstr>
      <vt:lpstr>A. 建造神的家—聖殿 (1-2)</vt:lpstr>
      <vt:lpstr>A. 建造神的家—聖殿 (1-2)</vt:lpstr>
      <vt:lpstr>B. 建造人的家—家庭 (3-5)</vt:lpstr>
      <vt:lpstr>B. 建造人的家—家庭 (3-5)</vt:lpstr>
      <vt:lpstr>思考問題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神的建造 (詩篇 127:1-5)</dc:title>
  <dc:creator>Wallace P Mang</dc:creator>
  <cp:lastModifiedBy>Wallace Mang</cp:lastModifiedBy>
  <cp:revision>182</cp:revision>
  <dcterms:created xsi:type="dcterms:W3CDTF">2007-06-27T14:36:46Z</dcterms:created>
  <dcterms:modified xsi:type="dcterms:W3CDTF">2013-09-08T06:49:15Z</dcterms:modified>
</cp:coreProperties>
</file>