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301" r:id="rId2"/>
    <p:sldId id="276" r:id="rId3"/>
    <p:sldId id="277" r:id="rId4"/>
    <p:sldId id="278" r:id="rId5"/>
    <p:sldId id="279" r:id="rId6"/>
    <p:sldId id="297" r:id="rId7"/>
    <p:sldId id="293" r:id="rId8"/>
    <p:sldId id="294" r:id="rId9"/>
    <p:sldId id="281" r:id="rId10"/>
    <p:sldId id="296" r:id="rId11"/>
    <p:sldId id="282" r:id="rId12"/>
    <p:sldId id="283" r:id="rId13"/>
    <p:sldId id="284" r:id="rId14"/>
    <p:sldId id="298" r:id="rId15"/>
    <p:sldId id="300" r:id="rId16"/>
    <p:sldId id="299" r:id="rId17"/>
    <p:sldId id="286" r:id="rId18"/>
    <p:sldId id="287" r:id="rId19"/>
    <p:sldId id="292" r:id="rId20"/>
  </p:sldIdLst>
  <p:sldSz cx="9144000" cy="6858000" type="screen4x3"/>
  <p:notesSz cx="6858000" cy="9239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D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39" autoAdjust="0"/>
    <p:restoredTop sz="73106" autoAdjust="0"/>
  </p:normalViewPr>
  <p:slideViewPr>
    <p:cSldViewPr snapToGrid="0">
      <p:cViewPr varScale="1">
        <p:scale>
          <a:sx n="67" d="100"/>
          <a:sy n="67" d="100"/>
        </p:scale>
        <p:origin x="20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4" d="100"/>
        <a:sy n="94" d="100"/>
      </p:scale>
      <p:origin x="0" y="-70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63843D7B-66B0-45A0-818A-7442DF72CF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547" cy="4624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F00E6F6-BD96-46AD-A524-273ABC1741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3852" y="1"/>
            <a:ext cx="2972547" cy="4624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AEB2D-49BE-4953-A169-E31BB2DA2D0B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EE85088-6BDA-4BFE-AC2E-10C1D24ABD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6771"/>
            <a:ext cx="2972547" cy="4624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D1D8525-C193-4444-8D1E-4EF12E9D2FE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3852" y="8776771"/>
            <a:ext cx="2972547" cy="4624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E5AD5-FFDF-4DCE-86FF-3EA766207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47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635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1"/>
            <a:ext cx="2971800" cy="4635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A7B7D-7ABD-4219-B431-6D39DF683386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1157288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46390"/>
            <a:ext cx="5486400" cy="36379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5685"/>
            <a:ext cx="2971800" cy="4635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8775685"/>
            <a:ext cx="2971800" cy="4635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EB85D-0C6C-40DC-9E1F-6AC6BF583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11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36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963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413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33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0429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35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054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756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73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98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56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857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50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01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29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42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06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EB85D-0C6C-40DC-9E1F-6AC6BF5839A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97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09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34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9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48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9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6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7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2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10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67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5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accent5">
                <a:lumMod val="20000"/>
                <a:lumOff val="80000"/>
              </a:schemeClr>
            </a:gs>
            <a:gs pos="93000">
              <a:srgbClr val="FADBC6">
                <a:alpha val="73000"/>
              </a:srgb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411D8-08FB-4F4C-9A06-D34800E8B4A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8794E-7501-4338-AF1A-556D4F440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27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4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D0D1F8-4F19-4DA4-9BDE-2C6CE0395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06175"/>
            <a:ext cx="7886700" cy="612825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3200" dirty="0"/>
              <a:t>如果以撤是執著任性，</a:t>
            </a:r>
            <a:endParaRPr lang="en-US" altLang="zh-TW" sz="320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dirty="0"/>
              <a:t>   </a:t>
            </a:r>
            <a:r>
              <a:rPr lang="zh-TW" altLang="en-US" sz="3200" dirty="0"/>
              <a:t>利百加是「替天行道」。</a:t>
            </a:r>
            <a:endParaRPr lang="en-US" sz="3200" dirty="0"/>
          </a:p>
          <a:p>
            <a:pPr>
              <a:lnSpc>
                <a:spcPct val="100000"/>
              </a:lnSpc>
            </a:pPr>
            <a:r>
              <a:rPr lang="zh-TW" altLang="en-US" sz="3200" dirty="0"/>
              <a:t>有甚麼下場？</a:t>
            </a:r>
            <a:endParaRPr lang="en-US" altLang="zh-TW" sz="3200" dirty="0"/>
          </a:p>
          <a:p>
            <a:pPr>
              <a:lnSpc>
                <a:spcPct val="100000"/>
              </a:lnSpc>
            </a:pPr>
            <a:r>
              <a:rPr lang="en-US" altLang="zh-TW" sz="3200" dirty="0"/>
              <a:t>42…</a:t>
            </a:r>
            <a:r>
              <a:rPr lang="zh-TW" altLang="en-US" sz="3200" dirty="0"/>
              <a:t>利百加</a:t>
            </a:r>
            <a:r>
              <a:rPr lang="en-US" altLang="zh-TW" sz="3200" dirty="0"/>
              <a:t>…</a:t>
            </a:r>
            <a:r>
              <a:rPr lang="zh-TW" altLang="en-US" sz="3200" dirty="0"/>
              <a:t>對他說：「你哥哥以掃想要殺你，報仇雪恨</a:t>
            </a:r>
            <a:r>
              <a:rPr lang="en-US" altLang="zh-TW" sz="3200" dirty="0"/>
              <a:t>43</a:t>
            </a:r>
            <a:r>
              <a:rPr lang="zh-TW" altLang="en-US" sz="3200" dirty="0"/>
              <a:t>。現在，我兒，你要聽我的話：起來，逃往哈蘭、我哥哥拉班那裏去，</a:t>
            </a:r>
            <a:r>
              <a:rPr lang="en-US" altLang="zh-TW" sz="3200" dirty="0"/>
              <a:t>44</a:t>
            </a:r>
            <a:r>
              <a:rPr lang="zh-TW" altLang="en-US" sz="3200" dirty="0"/>
              <a:t>同他住些日子，直等你哥哥的怒氣消了。</a:t>
            </a:r>
            <a:r>
              <a:rPr lang="en-US" altLang="zh-TW" sz="3200" dirty="0"/>
              <a:t>45</a:t>
            </a:r>
            <a:r>
              <a:rPr lang="zh-TW" altLang="en-US" sz="3200" dirty="0"/>
              <a:t>你哥哥向你消了怒氣，忘了你向他所做的事，我便打發人去把你從那裏帶回來。為甚麼一日喪你們二人呢？」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27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0EFAA2-B18E-4618-8C87-E7E47A2F1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/>
              <a:t>3. </a:t>
            </a:r>
            <a:r>
              <a:rPr lang="zh-TW" altLang="en-US" dirty="0"/>
              <a:t>雅各又如何呢？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F9223636-702A-4FEA-9A08-4F376E2D8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89" y="1690689"/>
            <a:ext cx="8112033" cy="50236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3200" dirty="0"/>
              <a:t>11</a:t>
            </a:r>
            <a:r>
              <a:rPr lang="zh-TW" altLang="en-US" sz="3200" dirty="0"/>
              <a:t>雅各對他母親利百加說：「我哥哥以掃渾身是有毛的，我身上是光滑的；</a:t>
            </a:r>
            <a:r>
              <a:rPr lang="en-US" altLang="zh-TW" sz="3200" dirty="0"/>
              <a:t>12</a:t>
            </a:r>
            <a:r>
              <a:rPr lang="zh-TW" altLang="en-US" sz="3200" dirty="0"/>
              <a:t>倘若我父親摸著我，必以我為欺哄人的，我就招咒詛，不得祝福。」</a:t>
            </a:r>
            <a:r>
              <a:rPr lang="en-US" altLang="zh-TW" sz="3200" dirty="0"/>
              <a:t>13</a:t>
            </a:r>
            <a:r>
              <a:rPr lang="zh-TW" altLang="en-US" sz="3200" dirty="0"/>
              <a:t>他母親對他說：「我兒，你招的咒詛歸到我身上；你只管聽我的話，去把羊羔給我拿來。」</a:t>
            </a:r>
            <a:r>
              <a:rPr lang="en-US" altLang="zh-TW" sz="3200" dirty="0"/>
              <a:t>14</a:t>
            </a:r>
            <a:r>
              <a:rPr lang="zh-TW" altLang="en-US" sz="3200" dirty="0"/>
              <a:t>他便去拿來，交給他母親；他母親就照他父親所愛的做成美味。</a:t>
            </a:r>
            <a:r>
              <a:rPr lang="en-US" altLang="zh-TW" sz="3200" dirty="0"/>
              <a:t>15</a:t>
            </a:r>
            <a:r>
              <a:rPr lang="zh-TW" altLang="en-US" sz="3200" dirty="0"/>
              <a:t>利百加又把家裏所存大兒子以掃上好的衣服給她小兒子雅各穿上，</a:t>
            </a:r>
            <a:r>
              <a:rPr lang="en-US" altLang="zh-TW" sz="3200" dirty="0"/>
              <a:t>16</a:t>
            </a:r>
            <a:r>
              <a:rPr lang="zh-TW" altLang="en-US" sz="3200" dirty="0"/>
              <a:t>又用山羊羔皮包在雅各的手上和頸項的光滑處，</a:t>
            </a:r>
            <a:r>
              <a:rPr lang="en-US" altLang="zh-TW" sz="3200" dirty="0"/>
              <a:t>17</a:t>
            </a:r>
            <a:r>
              <a:rPr lang="zh-TW" altLang="en-US" sz="3200" dirty="0"/>
              <a:t>就把所做的美味和餅交在她兒子雅各的手裏。</a:t>
            </a:r>
            <a:endParaRPr lang="en-US" altLang="zh-TW" sz="3200" dirty="0"/>
          </a:p>
        </p:txBody>
      </p:sp>
    </p:spTree>
    <p:extLst>
      <p:ext uri="{BB962C8B-B14F-4D97-AF65-F5344CB8AC3E}">
        <p14:creationId xmlns:p14="http://schemas.microsoft.com/office/powerpoint/2010/main" val="334114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6B8D48-62C7-4491-B106-CF4C4B4CD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537" y="339634"/>
            <a:ext cx="8712925" cy="63877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TW" sz="3200" dirty="0"/>
              <a:t>18</a:t>
            </a:r>
            <a:r>
              <a:rPr lang="zh-TW" altLang="en-US" sz="3200" dirty="0"/>
              <a:t>雅各到他父親那裏說：「我父親！」他說：「我在這裏。我兒，你是誰？」</a:t>
            </a:r>
            <a:r>
              <a:rPr lang="en-US" altLang="zh-TW" sz="3200" dirty="0"/>
              <a:t>19</a:t>
            </a:r>
            <a:r>
              <a:rPr lang="zh-TW" altLang="en-US" sz="3200" dirty="0"/>
              <a:t>雅各對他父親說：「我是你的長子以掃；我已照你所吩咐我的行了。請起來坐著，吃我的野味，好給我祝福。」</a:t>
            </a:r>
            <a:r>
              <a:rPr lang="en-US" altLang="zh-TW" sz="3200" dirty="0"/>
              <a:t>20</a:t>
            </a:r>
            <a:r>
              <a:rPr lang="zh-TW" altLang="en-US" sz="3200" dirty="0"/>
              <a:t>以撒對他兒子說：「我兒，你如何找得這麼快呢？」他說：「因為耶和華－你的神使我遇見好機會得著的。」</a:t>
            </a:r>
            <a:r>
              <a:rPr lang="en-US" altLang="zh-TW" sz="3200" dirty="0">
                <a:highlight>
                  <a:srgbClr val="FFFF00"/>
                </a:highlight>
              </a:rPr>
              <a:t>[ ! ! ? ?] </a:t>
            </a:r>
            <a:r>
              <a:rPr lang="en-US" altLang="zh-TW" sz="3200" dirty="0"/>
              <a:t>  21</a:t>
            </a:r>
            <a:r>
              <a:rPr lang="zh-TW" altLang="en-US" sz="3200" dirty="0"/>
              <a:t>以撒對雅各說：「我兒，你近前來，我摸摸你，知道你真是我的兒子以掃不是。 」 」</a:t>
            </a:r>
            <a:r>
              <a:rPr lang="en-US" altLang="zh-TW" sz="3200" dirty="0"/>
              <a:t>22</a:t>
            </a:r>
            <a:r>
              <a:rPr lang="zh-TW" altLang="en-US" sz="3200" dirty="0"/>
              <a:t>雅各就挨近他父親以撒。以撒摸著他，說：「聲音是雅各的聲音，手卻是以掃的手。」</a:t>
            </a:r>
            <a:r>
              <a:rPr lang="en-US" altLang="zh-TW" sz="3200" dirty="0"/>
              <a:t>23</a:t>
            </a:r>
            <a:r>
              <a:rPr lang="zh-TW" altLang="en-US" sz="3200" dirty="0"/>
              <a:t>以撒就辨不出他來；因為他手上有毛，像他哥哥以掃的手一樣，就給他祝福；</a:t>
            </a:r>
          </a:p>
        </p:txBody>
      </p:sp>
    </p:spTree>
    <p:extLst>
      <p:ext uri="{BB962C8B-B14F-4D97-AF65-F5344CB8AC3E}">
        <p14:creationId xmlns:p14="http://schemas.microsoft.com/office/powerpoint/2010/main" val="384759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07A2DF-BE90-4CCC-85C9-588A118EA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445" y="783771"/>
            <a:ext cx="8543109" cy="59675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/>
              <a:t>24</a:t>
            </a:r>
            <a:r>
              <a:rPr lang="zh-TW" altLang="en-US" sz="3200" dirty="0"/>
              <a:t>又說：「你真是我兒子以掃嗎？」他說：「我是。」</a:t>
            </a:r>
            <a:r>
              <a:rPr lang="en-US" altLang="zh-TW" sz="3200" dirty="0"/>
              <a:t>25</a:t>
            </a:r>
            <a:r>
              <a:rPr lang="zh-TW" altLang="en-US" sz="3200" dirty="0"/>
              <a:t>以撒說：「你遞給我，我好吃我兒子的野味，給你祝福。」雅各就遞給他，他便吃了，又拿酒給他，他也喝了。</a:t>
            </a:r>
            <a:r>
              <a:rPr lang="en-US" altLang="zh-TW" sz="3200" dirty="0"/>
              <a:t>26</a:t>
            </a:r>
            <a:r>
              <a:rPr lang="zh-TW" altLang="en-US" sz="3200" dirty="0"/>
              <a:t>他父親以撒對他說：「我兒，你上前來與我親嘴。」</a:t>
            </a:r>
            <a:r>
              <a:rPr lang="en-US" altLang="zh-TW" sz="3200" dirty="0"/>
              <a:t>27</a:t>
            </a:r>
            <a:r>
              <a:rPr lang="zh-TW" altLang="en-US" sz="3200" dirty="0"/>
              <a:t>他就上前與父親親嘴。他父親一聞他衣服上的香氣，就給他祝福，說：我兒的香氣如同耶和華賜福之田地的香氣一樣。 </a:t>
            </a:r>
            <a:r>
              <a:rPr lang="en-US" altLang="zh-TW" sz="3200" dirty="0"/>
              <a:t>28</a:t>
            </a:r>
            <a:r>
              <a:rPr lang="zh-TW" altLang="en-US" sz="3200" dirty="0"/>
              <a:t>願神賜你天上的甘露，地上的肥土，並許多五穀新酒。</a:t>
            </a:r>
            <a:r>
              <a:rPr lang="en-US" altLang="zh-TW" sz="3200" dirty="0"/>
              <a:t>29</a:t>
            </a:r>
            <a:r>
              <a:rPr lang="zh-TW" altLang="en-US" sz="3200" dirty="0"/>
              <a:t>願多民事奉你，多國跪拜你。願你作你弟兄的主；你母親的兒子向你跪拜。凡咒詛你的，願他受咒詛；為你祝福的，願他蒙福。 </a:t>
            </a:r>
            <a:endParaRPr lang="en-US" altLang="zh-TW" sz="3200" dirty="0"/>
          </a:p>
        </p:txBody>
      </p:sp>
    </p:spTree>
    <p:extLst>
      <p:ext uri="{BB962C8B-B14F-4D97-AF65-F5344CB8AC3E}">
        <p14:creationId xmlns:p14="http://schemas.microsoft.com/office/powerpoint/2010/main" val="195782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6EF239-B35C-4C09-8E92-F4D88985B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849" y="0"/>
            <a:ext cx="8526162" cy="685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3200" dirty="0"/>
              <a:t>雅各是無辜、被動嗎？不是主謀，只是同謀。</a:t>
            </a:r>
            <a:endParaRPr lang="en-US" altLang="zh-TW" sz="3200" dirty="0"/>
          </a:p>
          <a:p>
            <a:pPr>
              <a:lnSpc>
                <a:spcPct val="100000"/>
              </a:lnSpc>
            </a:pPr>
            <a:r>
              <a:rPr lang="en-US" altLang="zh-TW" sz="3200" dirty="0"/>
              <a:t>25:29</a:t>
            </a:r>
            <a:r>
              <a:rPr lang="zh-TW" altLang="en-US" sz="3200" dirty="0"/>
              <a:t>有一天，雅各熬湯，以掃從田野回來累昏了。</a:t>
            </a:r>
            <a:r>
              <a:rPr lang="en-US" altLang="zh-TW" sz="3200" dirty="0"/>
              <a:t>30</a:t>
            </a:r>
            <a:r>
              <a:rPr lang="zh-TW" altLang="en-US" sz="3200" dirty="0"/>
              <a:t>以掃對雅各說：「我累昏了，求你把這紅湯給我喝。」因此以掃又叫以東。 </a:t>
            </a:r>
            <a:r>
              <a:rPr lang="en-US" altLang="zh-TW" sz="3200" dirty="0"/>
              <a:t>31</a:t>
            </a:r>
            <a:r>
              <a:rPr lang="zh-TW" altLang="en-US" sz="3200" dirty="0"/>
              <a:t>雅各說：「你今日把長子的名分賣給我吧。」</a:t>
            </a:r>
            <a:r>
              <a:rPr lang="en-US" altLang="zh-TW" sz="3200" dirty="0"/>
              <a:t>32</a:t>
            </a:r>
            <a:r>
              <a:rPr lang="zh-TW" altLang="en-US" sz="3200" dirty="0"/>
              <a:t>以掃說：「我將要死，這長子的名分於我有甚麼益處呢？」</a:t>
            </a:r>
            <a:r>
              <a:rPr lang="en-US" altLang="zh-TW" sz="3200" dirty="0"/>
              <a:t>33</a:t>
            </a:r>
            <a:r>
              <a:rPr lang="zh-TW" altLang="en-US" sz="3200" dirty="0"/>
              <a:t>雅各說：「你今日對我起誓吧。」以掃就對他起了誓，把長子的名分賣給雅各。</a:t>
            </a:r>
            <a:r>
              <a:rPr lang="en-US" altLang="zh-TW" sz="3200" dirty="0"/>
              <a:t>34</a:t>
            </a:r>
            <a:r>
              <a:rPr lang="zh-TW" altLang="en-US" sz="3200" dirty="0"/>
              <a:t>於是雅各將餅和紅豆湯給了以掃，以掃吃了喝了，便起來走了。這就是以掃輕看了他長子的名分。</a:t>
            </a:r>
            <a:endParaRPr lang="en-US" altLang="zh-TW" sz="3200" dirty="0"/>
          </a:p>
          <a:p>
            <a:pPr>
              <a:lnSpc>
                <a:spcPct val="100000"/>
              </a:lnSpc>
            </a:pPr>
            <a:r>
              <a:rPr lang="zh-TW" altLang="en-US" sz="3200" dirty="0"/>
              <a:t>雅各的生活最高權威與準則是「利字當頭」</a:t>
            </a:r>
            <a:endParaRPr lang="en-US" altLang="zh-TW" sz="3200" dirty="0"/>
          </a:p>
          <a:p>
            <a:pPr>
              <a:lnSpc>
                <a:spcPct val="100000"/>
              </a:lnSpc>
            </a:pPr>
            <a:r>
              <a:rPr lang="zh-TW" altLang="en-US" sz="3200" dirty="0"/>
              <a:t>帶來甚麼下場？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06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EA7AAA-82AF-45FD-96D4-74991CF9E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260389"/>
          </a:xfrm>
        </p:spPr>
        <p:txBody>
          <a:bodyPr/>
          <a:lstStyle/>
          <a:p>
            <a:pPr algn="ctr"/>
            <a:r>
              <a:rPr lang="en-US" altLang="zh-TW" dirty="0"/>
              <a:t>4.</a:t>
            </a:r>
            <a:r>
              <a:rPr lang="zh-TW" altLang="en-US" dirty="0"/>
              <a:t> 以掃是否是最無辜的呢？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C0484B-23D4-4019-BE0D-7A42CDC53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73892"/>
            <a:ext cx="7886700" cy="5474043"/>
          </a:xfrm>
        </p:spPr>
        <p:txBody>
          <a:bodyPr>
            <a:normAutofit/>
          </a:bodyPr>
          <a:lstStyle/>
          <a:p>
            <a:r>
              <a:rPr lang="zh-TW" altLang="en-US" dirty="0"/>
              <a:t>是呀！自己報稱：「我最無辜！」都是別人錯</a:t>
            </a:r>
            <a:endParaRPr lang="en-US" altLang="zh-TW" dirty="0"/>
          </a:p>
          <a:p>
            <a:r>
              <a:rPr lang="en-US" altLang="zh-TW" dirty="0"/>
              <a:t>…25:34</a:t>
            </a:r>
            <a:r>
              <a:rPr lang="zh-TW" altLang="en-US" dirty="0"/>
              <a:t>於是雅各將餅和紅豆湯給了以掃，以掃吃了喝了，便起來走了。這就是以掃輕看了他長子的名分。</a:t>
            </a:r>
            <a:endParaRPr lang="en-US" altLang="zh-TW" dirty="0"/>
          </a:p>
          <a:p>
            <a:r>
              <a:rPr lang="zh-TW" altLang="en-US" dirty="0"/>
              <a:t> </a:t>
            </a:r>
            <a:r>
              <a:rPr lang="en-US" altLang="zh-TW" dirty="0"/>
              <a:t>27:36</a:t>
            </a:r>
            <a:r>
              <a:rPr lang="zh-TW" altLang="en-US" dirty="0"/>
              <a:t>以掃說：「他名雅各，豈不是正對嗎？因為他欺騙了我兩次：他從前奪了我長子的名分，你看，他現在又奪了我的福分。」以掃又說：「你沒有留下為我可祝的福嗎？」</a:t>
            </a:r>
            <a:endParaRPr lang="en-US" altLang="zh-TW" dirty="0"/>
          </a:p>
          <a:p>
            <a:r>
              <a:rPr lang="en-US" altLang="zh-TW" dirty="0"/>
              <a:t>41</a:t>
            </a:r>
            <a:r>
              <a:rPr lang="zh-TW" altLang="en-US" dirty="0"/>
              <a:t>以掃因他父親給雅各祝的福，就怨恨雅各，心裏說：「為我父親居喪的日子近了，到那時候，我要殺我的兄弟雅各。」</a:t>
            </a:r>
            <a:endParaRPr lang="en-US" altLang="zh-TW" dirty="0"/>
          </a:p>
          <a:p>
            <a:r>
              <a:rPr lang="zh-TW" altLang="en-US" dirty="0"/>
              <a:t>以掃對雅各的批判不對嗎？以掃有甚麼下場？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6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9BEFB7-B16A-48DC-A456-A9F949A92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32486"/>
            <a:ext cx="7886700" cy="617837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TW" sz="3200" dirty="0"/>
              <a:t>30</a:t>
            </a:r>
            <a:r>
              <a:rPr lang="zh-TW" altLang="en-US" sz="3200" dirty="0"/>
              <a:t>以撒為雅各祝福已畢，雅各從他父親那裏才出來，他哥哥以掃正打獵回來，</a:t>
            </a:r>
            <a:r>
              <a:rPr lang="en-US" altLang="zh-TW" sz="3200" dirty="0"/>
              <a:t>31</a:t>
            </a:r>
            <a:r>
              <a:rPr lang="zh-TW" altLang="en-US" sz="3200" dirty="0"/>
              <a:t>也做了美味，拿來給他父親，說：「請父親起來，吃你兒子的野味，好給我祝福。」</a:t>
            </a:r>
            <a:r>
              <a:rPr lang="en-US" altLang="zh-TW" sz="3200" dirty="0"/>
              <a:t>32</a:t>
            </a:r>
            <a:r>
              <a:rPr lang="zh-TW" altLang="en-US" sz="3200" dirty="0"/>
              <a:t>他父親以撒對他說：「你是誰？」他說：「我是你的長子以掃。」</a:t>
            </a:r>
            <a:r>
              <a:rPr lang="en-US" altLang="zh-TW" sz="3200" dirty="0"/>
              <a:t>33</a:t>
            </a:r>
            <a:r>
              <a:rPr lang="zh-TW" altLang="en-US" sz="3200" dirty="0"/>
              <a:t>以撒就大大地戰兢，說：「你未來之先，是誰得了野味拿來給我呢？我已經吃了，為他祝福；他將來也必蒙福。」</a:t>
            </a:r>
            <a:r>
              <a:rPr lang="en-US" altLang="zh-TW" sz="3200" dirty="0"/>
              <a:t>34</a:t>
            </a:r>
            <a:r>
              <a:rPr lang="zh-TW" altLang="en-US" sz="3200" dirty="0"/>
              <a:t>以掃聽了他父親的話，就放聲痛哭，說：「我父啊，求你也為我祝福！」</a:t>
            </a:r>
            <a:r>
              <a:rPr lang="en-US" altLang="zh-TW" sz="3200" dirty="0"/>
              <a:t>35</a:t>
            </a:r>
            <a:r>
              <a:rPr lang="zh-TW" altLang="en-US" sz="3200" dirty="0"/>
              <a:t>以撒說：「你兄弟已經用詭計來將你的福分奪去了。」</a:t>
            </a:r>
          </a:p>
        </p:txBody>
      </p:sp>
    </p:spTree>
    <p:extLst>
      <p:ext uri="{BB962C8B-B14F-4D97-AF65-F5344CB8AC3E}">
        <p14:creationId xmlns:p14="http://schemas.microsoft.com/office/powerpoint/2010/main" val="92377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3FD1E5-A3F0-460B-8B85-6C195B9FB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137" y="171994"/>
            <a:ext cx="8436816" cy="651401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altLang="zh-TW" sz="3200" dirty="0"/>
              <a:t>36</a:t>
            </a:r>
            <a:r>
              <a:rPr lang="zh-TW" altLang="en-US" sz="3200" dirty="0"/>
              <a:t>以掃說：「他名雅各，豈不是正對嗎？因為他欺騙了我兩次：他從前奪了我長子的名分，你看，他現在又奪了我的福分。」以掃又說：「你沒有留下為我可祝的福嗎？」</a:t>
            </a:r>
            <a:r>
              <a:rPr lang="en-US" altLang="zh-TW" sz="3200" dirty="0"/>
              <a:t>37</a:t>
            </a:r>
            <a:r>
              <a:rPr lang="zh-TW" altLang="en-US" sz="3200" dirty="0"/>
              <a:t>以撒回答以掃說：「我已立他為你的主，使他的弟兄都給他作僕人，並賜他五穀新酒可以養生。我兒，現在我還能為你做甚麼呢？」</a:t>
            </a:r>
            <a:r>
              <a:rPr lang="en-US" altLang="zh-TW" sz="3200" dirty="0"/>
              <a:t>38</a:t>
            </a:r>
            <a:r>
              <a:rPr lang="zh-TW" altLang="en-US" sz="3200" dirty="0"/>
              <a:t>以掃對他父親說：「父啊，你只有一樣可祝的福嗎？我父啊，求你也為我祝福！」以掃就放聲而哭。</a:t>
            </a:r>
            <a:r>
              <a:rPr lang="en-US" altLang="zh-TW" sz="3200" dirty="0"/>
              <a:t>39</a:t>
            </a:r>
            <a:r>
              <a:rPr lang="zh-TW" altLang="en-US" sz="3200" dirty="0"/>
              <a:t>他父親以撒說：地上的肥土必為你所住；天上的甘露必為你所得。</a:t>
            </a:r>
            <a:r>
              <a:rPr lang="en-US" altLang="zh-TW" sz="3200" dirty="0"/>
              <a:t>40</a:t>
            </a:r>
            <a:r>
              <a:rPr lang="zh-TW" altLang="en-US" sz="3200" dirty="0"/>
              <a:t>你必倚靠刀劍度日，又必事奉你的兄弟；到你強盛的時候，必從你頸項上掙開他的軛。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059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6DF8B5-5D9D-41D9-8B80-AB3DEB88F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334" y="135467"/>
            <a:ext cx="8720666" cy="653626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TW" sz="3200" dirty="0"/>
              <a:t>41</a:t>
            </a:r>
            <a:r>
              <a:rPr lang="zh-TW" altLang="en-US" sz="3200" dirty="0"/>
              <a:t>以掃因他父親給雅各祝的福，就怨恨雅各，心裏說：「為我父親居喪的日子近了，到那時候，我要殺我的兄弟雅各。」</a:t>
            </a:r>
            <a:r>
              <a:rPr lang="en-US" altLang="zh-TW" sz="3200" dirty="0"/>
              <a:t>42</a:t>
            </a:r>
            <a:r>
              <a:rPr lang="zh-TW" altLang="en-US" sz="3200" dirty="0"/>
              <a:t>有人把利百加大兒子以掃的話告訴利百加，她就打發人去，叫了她小兒子雅各來，對他說：「你哥哥以掃想要殺你，報仇雪恨。</a:t>
            </a:r>
            <a:r>
              <a:rPr lang="en-US" altLang="zh-TW" sz="3200" dirty="0"/>
              <a:t>43</a:t>
            </a:r>
            <a:r>
              <a:rPr lang="zh-TW" altLang="en-US" sz="3200" dirty="0"/>
              <a:t>現在，我兒，你要聽我的話：起來，逃往哈蘭、我哥哥拉班那裏去，</a:t>
            </a:r>
            <a:r>
              <a:rPr lang="en-US" altLang="zh-TW" sz="3200" dirty="0"/>
              <a:t>44</a:t>
            </a:r>
            <a:r>
              <a:rPr lang="zh-TW" altLang="en-US" sz="3200" dirty="0"/>
              <a:t>同他住些日子，直等你哥哥的怒氣消了。</a:t>
            </a:r>
            <a:r>
              <a:rPr lang="en-US" altLang="zh-TW" sz="3200" dirty="0"/>
              <a:t>45</a:t>
            </a:r>
            <a:r>
              <a:rPr lang="zh-TW" altLang="en-US" sz="3200" dirty="0"/>
              <a:t>你哥哥向你消了怒氣，忘了你向他所做的事，我便打發人去把你從那裏帶回來。為甚麼一日喪你們二人呢？」</a:t>
            </a:r>
            <a:r>
              <a:rPr lang="en-US" altLang="zh-TW" sz="3200" dirty="0"/>
              <a:t>46</a:t>
            </a:r>
            <a:r>
              <a:rPr lang="zh-TW" altLang="en-US" sz="3200" dirty="0"/>
              <a:t>利百加對以撒說：「我因這赫人的女子連性命都厭煩了；倘若雅各也娶赫人的女子為妻，像這些一樣，我活著還有甚麼益處呢？」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14008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58FD7F-5C5F-4560-AC44-B4ACB99D1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8575"/>
            <a:ext cx="7886700" cy="1325563"/>
          </a:xfrm>
        </p:spPr>
        <p:txBody>
          <a:bodyPr/>
          <a:lstStyle/>
          <a:p>
            <a:r>
              <a:rPr lang="zh-TW" altLang="en-US" b="1" dirty="0"/>
              <a:t>總結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45237B-74AB-4B7E-9882-9FA07C2F3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139824"/>
            <a:ext cx="6657975" cy="53467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b="1" dirty="0"/>
              <a:t>抗拒上帝主權的花式：</a:t>
            </a:r>
            <a:endParaRPr lang="en-US" altLang="zh-TW" sz="3200" b="1" dirty="0"/>
          </a:p>
          <a:p>
            <a:pPr marL="0" indent="0">
              <a:buNone/>
            </a:pPr>
            <a:r>
              <a:rPr lang="en-US" altLang="zh-TW" sz="3200" b="1" dirty="0"/>
              <a:t>   1. </a:t>
            </a:r>
            <a:r>
              <a:rPr lang="zh-TW" altLang="en-US" sz="3200" b="1" dirty="0"/>
              <a:t>執著任性 </a:t>
            </a:r>
            <a:r>
              <a:rPr lang="en-US" altLang="zh-TW" sz="3200" b="1" dirty="0"/>
              <a:t>(</a:t>
            </a:r>
            <a:r>
              <a:rPr lang="zh-TW" altLang="en-US" sz="3200" b="1" dirty="0"/>
              <a:t>以撤</a:t>
            </a:r>
            <a:r>
              <a:rPr lang="en-US" altLang="zh-TW" sz="3200" b="1" dirty="0"/>
              <a:t>)</a:t>
            </a:r>
          </a:p>
          <a:p>
            <a:pPr marL="0" indent="0">
              <a:buNone/>
            </a:pPr>
            <a:r>
              <a:rPr lang="en-US" altLang="zh-TW" sz="3200" b="1" dirty="0"/>
              <a:t>   2. </a:t>
            </a:r>
            <a:r>
              <a:rPr lang="zh-TW" altLang="en-US" sz="3200" b="1" dirty="0"/>
              <a:t>替天行道 </a:t>
            </a:r>
            <a:r>
              <a:rPr lang="en-US" altLang="zh-TW" sz="3200" b="1" dirty="0"/>
              <a:t>(</a:t>
            </a:r>
            <a:r>
              <a:rPr lang="zh-TW" altLang="en-US" sz="3200" b="1" dirty="0"/>
              <a:t>利百加</a:t>
            </a:r>
            <a:r>
              <a:rPr lang="en-US" altLang="zh-TW" sz="3200" b="1" dirty="0"/>
              <a:t>)</a:t>
            </a:r>
          </a:p>
          <a:p>
            <a:pPr marL="0" indent="0">
              <a:buNone/>
            </a:pPr>
            <a:r>
              <a:rPr lang="en-US" altLang="zh-TW" sz="3200" b="1" dirty="0"/>
              <a:t>   3. (</a:t>
            </a:r>
            <a:r>
              <a:rPr lang="zh-TW" altLang="en-US" sz="3200" b="1" dirty="0"/>
              <a:t>雅各</a:t>
            </a:r>
            <a:r>
              <a:rPr lang="en-US" altLang="zh-TW" sz="3200" b="1" dirty="0"/>
              <a:t>)</a:t>
            </a:r>
          </a:p>
          <a:p>
            <a:pPr marL="0" indent="0">
              <a:buNone/>
            </a:pPr>
            <a:r>
              <a:rPr lang="en-US" altLang="zh-TW" sz="3200" b="1" dirty="0"/>
              <a:t>   4. </a:t>
            </a:r>
            <a:r>
              <a:rPr lang="zh-TW" altLang="en-US" sz="3200" b="1" dirty="0"/>
              <a:t>我最無辜 </a:t>
            </a:r>
            <a:r>
              <a:rPr lang="en-US" altLang="zh-TW" sz="3200" b="1" dirty="0"/>
              <a:t>(</a:t>
            </a:r>
            <a:r>
              <a:rPr lang="zh-TW" altLang="en-US" sz="3200" b="1" dirty="0"/>
              <a:t>以掃</a:t>
            </a:r>
            <a:r>
              <a:rPr lang="en-US" altLang="zh-TW" sz="3200" b="1" dirty="0"/>
              <a:t>)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zh-TW" altLang="en-US" sz="3200" b="1" dirty="0"/>
              <a:t>有甚麼下場？</a:t>
            </a:r>
            <a:endParaRPr lang="en-US" altLang="zh-TW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zh-TW" altLang="en-US" sz="3200" b="1" dirty="0"/>
              <a:t>應當如何？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5850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accent5">
                <a:lumMod val="92000"/>
                <a:lumOff val="8000"/>
              </a:schemeClr>
            </a:gs>
            <a:gs pos="67000">
              <a:srgbClr val="FADBC6">
                <a:alpha val="30000"/>
              </a:srgbClr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xmlns="" id="{853AA9DD-7E88-4290-9FF8-F970E7723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45" y="1232899"/>
            <a:ext cx="9160588" cy="433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5C11D8-FAD5-4DD3-B8A6-DF70379F9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4699" y="221803"/>
            <a:ext cx="6379301" cy="98252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以神為首，唔好多手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3B2532C-8EA5-4139-BE6A-73DB621D7D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41775" y="1232899"/>
            <a:ext cx="2432407" cy="445980"/>
          </a:xfrm>
        </p:spPr>
        <p:txBody>
          <a:bodyPr/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創世記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27:1-46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916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33B006-BF9F-47A6-A1AB-B8805D9D2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93" y="246580"/>
            <a:ext cx="8897419" cy="636716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TW" altLang="en-US" sz="3200" b="1" i="1" dirty="0"/>
              <a:t>上帝早已講明這樣的安排，「大的要服事小的。」</a:t>
            </a:r>
            <a:endParaRPr lang="en-US" altLang="zh-TW" sz="3200" b="1" i="1" dirty="0"/>
          </a:p>
          <a:p>
            <a:pPr marL="0" indent="0">
              <a:lnSpc>
                <a:spcPct val="100000"/>
              </a:lnSpc>
              <a:buNone/>
            </a:pPr>
            <a:endParaRPr lang="en-US" altLang="zh-TW" sz="1000" dirty="0"/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200" dirty="0"/>
              <a:t>創</a:t>
            </a:r>
            <a:r>
              <a:rPr lang="en-US" altLang="zh-TW" sz="3200" dirty="0"/>
              <a:t>25:19</a:t>
            </a:r>
            <a:r>
              <a:rPr lang="zh-TW" altLang="en-US" sz="3200" dirty="0"/>
              <a:t>亞伯拉罕的兒子以撒的後代記在下面。亞伯拉罕生以撒。</a:t>
            </a:r>
            <a:r>
              <a:rPr lang="en-US" altLang="zh-TW" sz="3200" dirty="0"/>
              <a:t>20</a:t>
            </a:r>
            <a:r>
              <a:rPr lang="zh-TW" altLang="en-US" sz="3200" dirty="0"/>
              <a:t>以撒娶利百加為妻的時候正四十歲。</a:t>
            </a:r>
            <a:r>
              <a:rPr lang="en-US" altLang="zh-TW" sz="3200" dirty="0"/>
              <a:t>… 21</a:t>
            </a:r>
            <a:r>
              <a:rPr lang="zh-TW" altLang="en-US" sz="3200" dirty="0"/>
              <a:t>以撒因他妻子不生育，就為她祈求耶和華；耶和華應允他的祈求，他的妻子利百加就懷了孕。</a:t>
            </a:r>
            <a:r>
              <a:rPr lang="en-US" altLang="zh-TW" sz="3200" dirty="0"/>
              <a:t>22</a:t>
            </a:r>
            <a:r>
              <a:rPr lang="zh-TW" altLang="en-US" sz="3200" dirty="0"/>
              <a:t>孩子們在她腹中彼此相爭，她就說：「若是這樣，我為甚麼活著呢？」她就去求問耶和華。</a:t>
            </a:r>
            <a:r>
              <a:rPr lang="en-US" altLang="zh-TW" sz="3200" dirty="0"/>
              <a:t>23</a:t>
            </a:r>
            <a:r>
              <a:rPr lang="zh-TW" altLang="en-US" sz="3200" dirty="0"/>
              <a:t>耶和華對她說：兩國在你腹內；兩族要從你身上出來。這族必強於那族；將來大的要服事小的。</a:t>
            </a:r>
            <a:endParaRPr lang="en-US" altLang="zh-TW" sz="3200" dirty="0"/>
          </a:p>
          <a:p>
            <a:pPr marL="0" indent="0">
              <a:lnSpc>
                <a:spcPct val="100000"/>
              </a:lnSpc>
              <a:buNone/>
            </a:pPr>
            <a:endParaRPr lang="en-US" altLang="zh-TW" sz="1000" b="1" i="1" dirty="0"/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200" b="1" i="1" dirty="0"/>
              <a:t>何解？</a:t>
            </a:r>
          </a:p>
        </p:txBody>
      </p:sp>
    </p:spTree>
    <p:extLst>
      <p:ext uri="{BB962C8B-B14F-4D97-AF65-F5344CB8AC3E}">
        <p14:creationId xmlns:p14="http://schemas.microsoft.com/office/powerpoint/2010/main" val="221905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DF32B8-B713-443A-B2A0-60E923B38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031" y="133564"/>
            <a:ext cx="8640567" cy="66062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TW" altLang="en-US" sz="3200" dirty="0"/>
              <a:t>羅馬書</a:t>
            </a:r>
            <a:r>
              <a:rPr lang="en-US" altLang="zh-TW" sz="3200" dirty="0"/>
              <a:t>9:10 …</a:t>
            </a:r>
            <a:r>
              <a:rPr lang="zh-TW" altLang="en-US" sz="3200" dirty="0"/>
              <a:t>利百加，既從一個人，就是從我們的祖宗以撒懷了孕，（</a:t>
            </a:r>
            <a:r>
              <a:rPr lang="en-US" altLang="zh-TW" sz="3200" dirty="0"/>
              <a:t>11</a:t>
            </a:r>
            <a:r>
              <a:rPr lang="zh-TW" altLang="en-US" sz="3200" dirty="0"/>
              <a:t>雙子還沒有生下來，善惡還沒有做出來，只因要顯明神揀選人的旨意，不在乎人的行為，乃在乎召人的主。）</a:t>
            </a:r>
            <a:r>
              <a:rPr lang="en-US" altLang="zh-TW" sz="3200" dirty="0"/>
              <a:t>12</a:t>
            </a:r>
            <a:r>
              <a:rPr lang="zh-TW" altLang="en-US" sz="3200" dirty="0"/>
              <a:t>神就對利百加說：「將來，大的要服事小的。」</a:t>
            </a:r>
            <a:r>
              <a:rPr lang="en-US" altLang="zh-TW" sz="3200" dirty="0"/>
              <a:t>13</a:t>
            </a:r>
            <a:r>
              <a:rPr lang="zh-TW" altLang="en-US" sz="3200" dirty="0"/>
              <a:t>正如經上所記：雅各是我所愛的；以掃是我所惡的。</a:t>
            </a:r>
            <a:endParaRPr lang="en-US" altLang="zh-TW" sz="3200" dirty="0"/>
          </a:p>
          <a:p>
            <a:pPr marL="0" indent="0">
              <a:lnSpc>
                <a:spcPct val="100000"/>
              </a:lnSpc>
              <a:buNone/>
            </a:pPr>
            <a:endParaRPr lang="en-US" altLang="zh-TW" sz="1000" dirty="0"/>
          </a:p>
          <a:p>
            <a:r>
              <a:rPr lang="zh-TW" altLang="en-US" sz="3200" dirty="0"/>
              <a:t>同出一父；不是因風俗文化長子的原故</a:t>
            </a:r>
            <a:endParaRPr lang="en-US" altLang="zh-TW" sz="3200" dirty="0"/>
          </a:p>
          <a:p>
            <a:r>
              <a:rPr lang="zh-TW" altLang="en-US" sz="3200" dirty="0"/>
              <a:t>亦不是做事善惡的問題</a:t>
            </a:r>
            <a:endParaRPr lang="en-US" altLang="zh-TW" sz="3200" dirty="0"/>
          </a:p>
          <a:p>
            <a:r>
              <a:rPr lang="zh-TW" altLang="en-US" sz="3200" dirty="0"/>
              <a:t>而是上帝的主權，按衪的目標作出揀選，成了人的命運</a:t>
            </a:r>
            <a:endParaRPr lang="en-US" altLang="zh-TW" sz="3200" dirty="0"/>
          </a:p>
          <a:p>
            <a:r>
              <a:rPr lang="zh-TW" altLang="en-US" sz="3200" dirty="0"/>
              <a:t>但絕不是無情，而全是出於恩典</a:t>
            </a:r>
          </a:p>
        </p:txBody>
      </p:sp>
    </p:spTree>
    <p:extLst>
      <p:ext uri="{BB962C8B-B14F-4D97-AF65-F5344CB8AC3E}">
        <p14:creationId xmlns:p14="http://schemas.microsoft.com/office/powerpoint/2010/main" val="221122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33B006-BF9F-47A6-A1AB-B8805D9D2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066" y="1016000"/>
            <a:ext cx="7907868" cy="598720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3200" dirty="0"/>
              <a:t>上帝早已講明這樣的安排，</a:t>
            </a:r>
            <a:endParaRPr lang="en-US" altLang="zh-TW" sz="3200" dirty="0"/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10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200" dirty="0"/>
              <a:t>「大的要服事小的。」</a:t>
            </a:r>
            <a:endParaRPr lang="en-US" altLang="zh-TW" sz="3200" dirty="0"/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600" u="sng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200" dirty="0"/>
              <a:t>地上的故事就這樣發生了</a:t>
            </a:r>
            <a:r>
              <a:rPr lang="en-US" altLang="zh-TW" sz="3200" dirty="0"/>
              <a:t>……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10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200" dirty="0"/>
              <a:t>闔家合一，各懷鬼胎，抗拒上帝，後果不勘</a:t>
            </a:r>
            <a:endParaRPr lang="en-US" altLang="zh-TW" sz="3200" dirty="0"/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6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200" dirty="0"/>
              <a:t>從負面教材，學習正面的功課</a:t>
            </a:r>
          </a:p>
        </p:txBody>
      </p:sp>
    </p:spTree>
    <p:extLst>
      <p:ext uri="{BB962C8B-B14F-4D97-AF65-F5344CB8AC3E}">
        <p14:creationId xmlns:p14="http://schemas.microsoft.com/office/powerpoint/2010/main" val="407529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203AF5-1D97-418C-88D1-3730DFC82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48032"/>
          </a:xfrm>
        </p:spPr>
        <p:txBody>
          <a:bodyPr/>
          <a:lstStyle/>
          <a:p>
            <a:pPr algn="ctr"/>
            <a:r>
              <a:rPr lang="en-US" altLang="zh-TW" dirty="0"/>
              <a:t>1.  </a:t>
            </a:r>
            <a:r>
              <a:rPr lang="zh-TW" altLang="en-US" dirty="0"/>
              <a:t>以撤執著任性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9466D6-1E9A-4545-898F-F2559080B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48033"/>
            <a:ext cx="7886700" cy="530104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altLang="zh-TW" sz="4600" dirty="0"/>
              <a:t>27:1</a:t>
            </a:r>
            <a:r>
              <a:rPr lang="zh-TW" altLang="en-US" sz="4600" dirty="0"/>
              <a:t>以撒年老，眼睛昏花，不能看見，就叫了他大兒子以掃來，說：「我兒。」以掃說：「我在這裏。」</a:t>
            </a:r>
            <a:r>
              <a:rPr lang="en-US" altLang="zh-TW" sz="4600" dirty="0"/>
              <a:t>2</a:t>
            </a:r>
            <a:r>
              <a:rPr lang="zh-TW" altLang="en-US" sz="4600" dirty="0"/>
              <a:t>他說：「我如今老了，不知道哪一天死。</a:t>
            </a:r>
            <a:r>
              <a:rPr lang="en-US" altLang="zh-TW" sz="4600" dirty="0"/>
              <a:t>3</a:t>
            </a:r>
            <a:r>
              <a:rPr lang="zh-TW" altLang="en-US" sz="4600" dirty="0"/>
              <a:t>現在拿你的器械，就是箭囊和弓，往田野去為我打獵，</a:t>
            </a:r>
            <a:r>
              <a:rPr lang="en-US" altLang="zh-TW" sz="4600" dirty="0"/>
              <a:t>4</a:t>
            </a:r>
            <a:r>
              <a:rPr lang="zh-TW" altLang="en-US" sz="4600" dirty="0"/>
              <a:t>照我所愛的做成美味，拿來給我吃，使我在未死之先給你</a:t>
            </a:r>
            <a:r>
              <a:rPr lang="zh-TW" altLang="en-US" sz="4600" dirty="0">
                <a:highlight>
                  <a:srgbClr val="FFFF00"/>
                </a:highlight>
              </a:rPr>
              <a:t>祝福</a:t>
            </a:r>
            <a:r>
              <a:rPr lang="zh-TW" altLang="en-US" sz="4600" dirty="0"/>
              <a:t>。」</a:t>
            </a:r>
            <a:endParaRPr lang="en-US" altLang="zh-TW" sz="4600" dirty="0"/>
          </a:p>
          <a:p>
            <a:pPr marL="0" indent="0">
              <a:lnSpc>
                <a:spcPct val="110000"/>
              </a:lnSpc>
              <a:buNone/>
            </a:pPr>
            <a:endParaRPr lang="en-US" altLang="zh-TW" sz="800" dirty="0"/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4100" dirty="0"/>
              <a:t>以撒為何明</a:t>
            </a:r>
            <a:r>
              <a:rPr lang="zh-TW" altLang="en-US" sz="4100" dirty="0">
                <a:latin typeface="+mn-ea"/>
              </a:rPr>
              <a:t>知神旨，都</a:t>
            </a:r>
            <a:r>
              <a:rPr lang="zh-CN" altLang="en-US" sz="4100" dirty="0">
                <a:latin typeface="PMingLiU" panose="02020500000000000000" pitchFamily="18" charset="-120"/>
                <a:ea typeface="PMingLiU" panose="02020500000000000000" pitchFamily="18" charset="-120"/>
              </a:rPr>
              <a:t>鋌而走險</a:t>
            </a:r>
            <a:r>
              <a:rPr lang="zh-TW" altLang="en-US" sz="4100" dirty="0">
                <a:latin typeface="+mn-ea"/>
              </a:rPr>
              <a:t>偏行己意呢？</a:t>
            </a:r>
            <a:endParaRPr lang="en-US" altLang="zh-TW" sz="4100" dirty="0">
              <a:latin typeface="+mn-ea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TW" sz="4100" dirty="0"/>
              <a:t>25:27</a:t>
            </a:r>
            <a:r>
              <a:rPr lang="zh-TW" altLang="en-US" sz="4100" dirty="0">
                <a:latin typeface="+mn-ea"/>
              </a:rPr>
              <a:t>兩個孩子漸漸長大，以掃善於打獵，常在田野；雅各為人安靜，常住在帳棚裏。</a:t>
            </a:r>
            <a:r>
              <a:rPr lang="en-US" altLang="zh-TW" sz="4100" dirty="0"/>
              <a:t>28</a:t>
            </a:r>
            <a:r>
              <a:rPr lang="zh-TW" altLang="en-US" sz="4100" dirty="0">
                <a:latin typeface="+mn-ea"/>
              </a:rPr>
              <a:t>以撒愛以掃，因為常吃他的野味；利百加卻愛雅各。</a:t>
            </a:r>
            <a:endParaRPr lang="en-US" altLang="zh-TW" sz="4100" dirty="0">
              <a:latin typeface="+mn-e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46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31058A-DECE-4A17-ABFF-00DAC3074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352"/>
            <a:ext cx="7886700" cy="1099751"/>
          </a:xfrm>
        </p:spPr>
        <p:txBody>
          <a:bodyPr/>
          <a:lstStyle/>
          <a:p>
            <a:r>
              <a:rPr lang="zh-TW" altLang="en-US" dirty="0"/>
              <a:t>「祢是我王」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B6AD61-FE53-426E-9D49-D949F34CC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989" y="1285102"/>
            <a:ext cx="8476735" cy="53875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3600" dirty="0"/>
              <a:t>(</a:t>
            </a:r>
            <a:r>
              <a:rPr lang="zh-TW" altLang="en-US" sz="3600" dirty="0"/>
              <a:t>正歌，大家合唱</a:t>
            </a:r>
            <a:r>
              <a:rPr lang="en-US" altLang="zh-TW" sz="3600" dirty="0"/>
              <a:t>)  </a:t>
            </a:r>
            <a:r>
              <a:rPr lang="zh-TW" altLang="en-US" sz="3600" dirty="0"/>
              <a:t>我一生甘心居於你裡面，惟有你永遠也不改變；</a:t>
            </a:r>
            <a:br>
              <a:rPr lang="zh-TW" altLang="en-US" sz="3600" dirty="0"/>
            </a:br>
            <a:r>
              <a:rPr lang="zh-TW" altLang="en-US" sz="3600" dirty="0"/>
              <a:t>讓我的心熱切呼喚救主千百遍，直到那日再見你的面。</a:t>
            </a:r>
            <a:br>
              <a:rPr lang="zh-TW" altLang="en-US" sz="3600" dirty="0"/>
            </a:br>
            <a:r>
              <a:rPr lang="zh-TW" altLang="en-US" sz="3600" dirty="0"/>
              <a:t/>
            </a:r>
            <a:br>
              <a:rPr lang="zh-TW" altLang="en-US" sz="3600" dirty="0"/>
            </a:br>
            <a:r>
              <a:rPr lang="en-US" altLang="zh-TW" sz="3600" dirty="0"/>
              <a:t>(</a:t>
            </a:r>
            <a:r>
              <a:rPr lang="zh-TW" altLang="en-US" sz="3600" dirty="0"/>
              <a:t>副歌，我「真心」去唱</a:t>
            </a:r>
            <a:r>
              <a:rPr lang="en-US" altLang="zh-TW" sz="3600" dirty="0"/>
              <a:t>) </a:t>
            </a:r>
            <a:r>
              <a:rPr lang="zh-TW" altLang="en-US" sz="3600" dirty="0"/>
              <a:t>你是我神，你是我王，你最清楚知道我心，</a:t>
            </a:r>
            <a:br>
              <a:rPr lang="zh-TW" altLang="en-US" sz="3600" dirty="0"/>
            </a:br>
            <a:r>
              <a:rPr lang="zh-TW" altLang="en-US" sz="3600" dirty="0"/>
              <a:t>你是我神，你是我王，我要天天緊靠著你，</a:t>
            </a:r>
            <a:br>
              <a:rPr lang="zh-TW" altLang="en-US" sz="3600" dirty="0"/>
            </a:br>
            <a:r>
              <a:rPr lang="zh-TW" altLang="en-US" sz="3600" dirty="0"/>
              <a:t>願將真心奉獻，如雲彩飄到你面前，</a:t>
            </a:r>
            <a:br>
              <a:rPr lang="zh-TW" altLang="en-US" sz="3600" dirty="0"/>
            </a:br>
            <a:r>
              <a:rPr lang="zh-TW" altLang="en-US" sz="3600" dirty="0"/>
              <a:t>現將更新的我呈獻給你。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6951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AC2CA3-4175-47FC-A61F-11530074C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562" y="431516"/>
            <a:ext cx="8587946" cy="6409822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以撤的執著任性成功嗎？有甚麼下場？</a:t>
            </a:r>
            <a:endParaRPr lang="en-US" altLang="zh-TW" sz="3200" dirty="0"/>
          </a:p>
          <a:p>
            <a:endParaRPr lang="en-US" altLang="zh-TW" sz="1200" dirty="0"/>
          </a:p>
          <a:p>
            <a:r>
              <a:rPr lang="en-US" altLang="zh-TW" sz="3000" dirty="0"/>
              <a:t>8</a:t>
            </a:r>
            <a:r>
              <a:rPr lang="zh-TW" altLang="en-US" sz="3000" dirty="0"/>
              <a:t>現在，我兒，你要照著我所吩咐你的，聽從我的話。</a:t>
            </a:r>
            <a:r>
              <a:rPr lang="en-US" altLang="zh-TW" sz="3000" dirty="0"/>
              <a:t>9</a:t>
            </a:r>
            <a:r>
              <a:rPr lang="zh-TW" altLang="en-US" sz="3000" dirty="0"/>
              <a:t>你到羊群裏去，給我拿兩隻肥山羊羔來，我便照你父親所愛的給他做成美味。</a:t>
            </a:r>
            <a:r>
              <a:rPr lang="en-US" altLang="zh-TW" sz="3000" dirty="0"/>
              <a:t>10</a:t>
            </a:r>
            <a:r>
              <a:rPr lang="zh-TW" altLang="en-US" sz="3000" dirty="0"/>
              <a:t>你拿到你父親那裏給他吃，使他在未死之先給你祝福。」</a:t>
            </a:r>
            <a:endParaRPr lang="en-US" altLang="zh-TW" sz="3000" dirty="0"/>
          </a:p>
          <a:p>
            <a:endParaRPr lang="en-US" altLang="zh-TW" sz="1200" dirty="0"/>
          </a:p>
          <a:p>
            <a:r>
              <a:rPr lang="en-US" altLang="zh-TW" sz="3000" dirty="0"/>
              <a:t>30</a:t>
            </a:r>
            <a:r>
              <a:rPr lang="zh-TW" altLang="en-US" sz="3000" dirty="0"/>
              <a:t>以撒為雅各祝福已畢，雅各從他父親那裏才出來，他哥哥以掃正打獵回來，</a:t>
            </a:r>
            <a:r>
              <a:rPr lang="en-US" altLang="zh-TW" sz="3000" dirty="0"/>
              <a:t>31</a:t>
            </a:r>
            <a:r>
              <a:rPr lang="zh-TW" altLang="en-US" sz="3000" dirty="0"/>
              <a:t>也做了美味，拿來給他父親，說：「請父親起來，吃你兒子的野味，好給我祝福。」</a:t>
            </a:r>
            <a:r>
              <a:rPr lang="en-US" altLang="zh-TW" sz="3000" dirty="0"/>
              <a:t>32</a:t>
            </a:r>
            <a:r>
              <a:rPr lang="zh-TW" altLang="en-US" sz="3000" dirty="0"/>
              <a:t>他父親以撒對他說：「你是誰？」他說：「我是你的長子以掃。」</a:t>
            </a:r>
            <a:r>
              <a:rPr lang="en-US" altLang="zh-TW" sz="3000" dirty="0"/>
              <a:t>33</a:t>
            </a:r>
            <a:r>
              <a:rPr lang="zh-TW" altLang="en-US" sz="3000" dirty="0"/>
              <a:t>以撒就大大地戰兢，說：「你未來之先，是誰得了野味拿來給我呢？我已經吃了，為他祝福；他將來也必蒙福。」</a:t>
            </a: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62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4E8CD0-590F-43AC-B98F-5D04EBBE1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/>
              <a:t>2. </a:t>
            </a:r>
            <a:r>
              <a:rPr lang="zh-TW" altLang="en-US" dirty="0"/>
              <a:t>如果以撤是執著任性，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太太利百加又如何呢？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51FB37-5F36-45B9-9375-82FB53C50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/>
              <a:t>5</a:t>
            </a:r>
            <a:r>
              <a:rPr lang="zh-TW" altLang="en-US" sz="3200" dirty="0"/>
              <a:t>以撒對他兒子以掃說話，利百加也聽見了。以掃往田野去打獵，要得野味帶來。</a:t>
            </a:r>
            <a:r>
              <a:rPr lang="en-US" altLang="zh-TW" sz="3200" dirty="0"/>
              <a:t>6</a:t>
            </a:r>
            <a:r>
              <a:rPr lang="zh-TW" altLang="en-US" sz="3200" dirty="0"/>
              <a:t>利百加就對她兒子雅各說：「我聽見你父親對你哥哥以掃說：</a:t>
            </a:r>
            <a:r>
              <a:rPr lang="en-US" altLang="zh-TW" sz="3200" dirty="0"/>
              <a:t>7『</a:t>
            </a:r>
            <a:r>
              <a:rPr lang="zh-TW" altLang="en-US" sz="3200" dirty="0"/>
              <a:t>你去把野獸帶來，做成美味給我吃，我好在未死之先，在耶和華面前給你祝福。</a:t>
            </a:r>
            <a:r>
              <a:rPr lang="en-US" altLang="zh-TW" sz="3200" dirty="0"/>
              <a:t>』8</a:t>
            </a:r>
            <a:r>
              <a:rPr lang="zh-TW" altLang="en-US" sz="3200" dirty="0"/>
              <a:t>現在，我兒，你要照著我所吩咐你的，聽從我的話。</a:t>
            </a:r>
            <a:r>
              <a:rPr lang="en-US" altLang="zh-TW" sz="3200" dirty="0"/>
              <a:t>9</a:t>
            </a:r>
            <a:r>
              <a:rPr lang="zh-TW" altLang="en-US" sz="3200" dirty="0"/>
              <a:t>你到羊群裏去，給我拿兩隻肥山羊羔來，我便照你父親所愛的給他做成美味。</a:t>
            </a:r>
            <a:r>
              <a:rPr lang="en-US" altLang="zh-TW" sz="3200" dirty="0"/>
              <a:t>10</a:t>
            </a:r>
            <a:r>
              <a:rPr lang="zh-TW" altLang="en-US" sz="3200" dirty="0"/>
              <a:t>你拿到你父親那裏給他吃，使他在未死之先給你祝福。」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49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1315</TotalTime>
  <Words>3182</Words>
  <Application>Microsoft Office PowerPoint</Application>
  <PresentationFormat>On-screen Show (4:3)</PresentationFormat>
  <Paragraphs>85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PMingLiU</vt:lpstr>
      <vt:lpstr>PMingLiU</vt:lpstr>
      <vt:lpstr>Arial</vt:lpstr>
      <vt:lpstr>Calibri</vt:lpstr>
      <vt:lpstr>Calibri Light</vt:lpstr>
      <vt:lpstr>Office Theme</vt:lpstr>
      <vt:lpstr>PowerPoint Presentation</vt:lpstr>
      <vt:lpstr>以神為首，唔好多手</vt:lpstr>
      <vt:lpstr>PowerPoint Presentation</vt:lpstr>
      <vt:lpstr>PowerPoint Presentation</vt:lpstr>
      <vt:lpstr>PowerPoint Presentation</vt:lpstr>
      <vt:lpstr>1.  以撤執著任性</vt:lpstr>
      <vt:lpstr>「祢是我王」</vt:lpstr>
      <vt:lpstr>PowerPoint Presentation</vt:lpstr>
      <vt:lpstr>2. 如果以撤是執著任性， 太太利百加又如何呢？</vt:lpstr>
      <vt:lpstr>PowerPoint Presentation</vt:lpstr>
      <vt:lpstr>3. 雅各又如何呢？</vt:lpstr>
      <vt:lpstr>PowerPoint Presentation</vt:lpstr>
      <vt:lpstr>PowerPoint Presentation</vt:lpstr>
      <vt:lpstr>PowerPoint Presentation</vt:lpstr>
      <vt:lpstr>4. 以掃是否是最無辜的呢？</vt:lpstr>
      <vt:lpstr>PowerPoint Presentation</vt:lpstr>
      <vt:lpstr>PowerPoint Presentation</vt:lpstr>
      <vt:lpstr>PowerPoint Presentation</vt:lpstr>
      <vt:lpstr>總結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氣定神閒的幸福</dc:title>
  <dc:creator>jm</dc:creator>
  <cp:lastModifiedBy>CABC</cp:lastModifiedBy>
  <cp:revision>133</cp:revision>
  <cp:lastPrinted>2018-03-11T15:47:35Z</cp:lastPrinted>
  <dcterms:created xsi:type="dcterms:W3CDTF">2017-11-24T10:45:59Z</dcterms:created>
  <dcterms:modified xsi:type="dcterms:W3CDTF">2018-03-11T18:39:47Z</dcterms:modified>
</cp:coreProperties>
</file>