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7" autoAdjust="0"/>
    <p:restoredTop sz="75799" autoAdjust="0"/>
  </p:normalViewPr>
  <p:slideViewPr>
    <p:cSldViewPr snapToGrid="0">
      <p:cViewPr varScale="1">
        <p:scale>
          <a:sx n="80" d="100"/>
          <a:sy n="80" d="100"/>
        </p:scale>
        <p:origin x="-7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2D964-5F60-4CE0-8971-4D25ABBD9D64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0FEF2-CA99-4F44-AF8C-FBC55CCAB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12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0FEF2-CA99-4F44-AF8C-FBC55CCABA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65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0FEF2-CA99-4F44-AF8C-FBC55CCABA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6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0FEF2-CA99-4F44-AF8C-FBC55CCABA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02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0FEF2-CA99-4F44-AF8C-FBC55CCABA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76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Tran.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0FEF2-CA99-4F44-AF8C-FBC55CCABA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85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0FEF2-CA99-4F44-AF8C-FBC55CCABA4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4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70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36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6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23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50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2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13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5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39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620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33F51-34B6-4D32-891F-CE439FDC980C}" type="datetimeFigureOut">
              <a:rPr lang="en-US" smtClean="0"/>
              <a:t>9/1/2018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2D691-2B01-4CAB-AF11-DA630B4E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0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æ">
            <a:extLst>
              <a:ext uri="{FF2B5EF4-FFF2-40B4-BE49-F238E27FC236}">
                <a16:creationId xmlns:a16="http://schemas.microsoft.com/office/drawing/2014/main" xmlns="" id="{4B26B100-2C2B-4266-9B56-4E0D839191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6" t="2812" r="1907" b="10073"/>
          <a:stretch/>
        </p:blipFill>
        <p:spPr bwMode="auto">
          <a:xfrm>
            <a:off x="794993" y="619075"/>
            <a:ext cx="5590905" cy="58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8B6A70-10B1-4F46-A947-A6ABFE5C4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36734" y="4267200"/>
            <a:ext cx="2554124" cy="863235"/>
          </a:xfrm>
        </p:spPr>
        <p:txBody>
          <a:bodyPr>
            <a:normAutofit/>
          </a:bodyPr>
          <a:lstStyle/>
          <a:p>
            <a:r>
              <a:rPr lang="zh-CN" altLang="en-US" sz="5400" dirty="0">
                <a:solidFill>
                  <a:schemeClr val="bg1"/>
                </a:solidFill>
                <a:latin typeface="MingLiU" panose="02020509000000000000" pitchFamily="49" charset="-120"/>
                <a:ea typeface="MingLiU" panose="02020509000000000000" pitchFamily="49" charset="-120"/>
              </a:rPr>
              <a:t>人子弟</a:t>
            </a:r>
            <a:endParaRPr lang="en-US" sz="5400" dirty="0">
              <a:solidFill>
                <a:schemeClr val="bg1"/>
              </a:solidFill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11BDCFB-4D41-4C1A-92B2-BEA65A52A3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7179" y="5368937"/>
            <a:ext cx="2149177" cy="1018762"/>
          </a:xfrm>
        </p:spPr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  <a:latin typeface="+mn-ea"/>
              </a:rPr>
              <a:t>馬太福音 </a:t>
            </a:r>
            <a:endParaRPr lang="en-US" altLang="zh-CN" dirty="0">
              <a:solidFill>
                <a:schemeClr val="bg1"/>
              </a:solidFill>
              <a:latin typeface="+mn-ea"/>
            </a:endParaRPr>
          </a:p>
          <a:p>
            <a:r>
              <a:rPr lang="en-US" altLang="zh-CN" dirty="0">
                <a:solidFill>
                  <a:schemeClr val="bg1"/>
                </a:solidFill>
                <a:latin typeface="+mn-ea"/>
              </a:rPr>
              <a:t>28:18-20</a:t>
            </a:r>
            <a:endParaRPr lang="en-US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21877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9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79A182-96D3-47EE-8480-F23BF96C4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485" y="880450"/>
            <a:ext cx="7479030" cy="50971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zh-TW" sz="4000" dirty="0"/>
              <a:t>28:18  </a:t>
            </a:r>
            <a:r>
              <a:rPr lang="zh-TW" altLang="en-US" sz="4000" dirty="0"/>
              <a:t>耶穌進前來，對他們說：「天上、地下所有的權柄都賜給我了，</a:t>
            </a:r>
            <a:r>
              <a:rPr lang="en-US" altLang="zh-TW" sz="4000" dirty="0"/>
              <a:t>19  </a:t>
            </a:r>
            <a:r>
              <a:rPr lang="zh-TW" altLang="en-US" sz="4000" dirty="0"/>
              <a:t>所以你們要去，使萬民作我的門徒，奉父、子、聖靈的名，給他們施洗；</a:t>
            </a:r>
            <a:r>
              <a:rPr lang="en-US" altLang="zh-TW" sz="4000" dirty="0"/>
              <a:t>20  </a:t>
            </a:r>
            <a:r>
              <a:rPr lang="zh-TW" altLang="en-US" sz="4000" dirty="0">
                <a:highlight>
                  <a:srgbClr val="FFFF00"/>
                </a:highlight>
              </a:rPr>
              <a:t>凡我所吩咐你們的，都教訓他們遵守。</a:t>
            </a:r>
            <a:r>
              <a:rPr lang="zh-TW" altLang="en-US" sz="4000" dirty="0"/>
              <a:t>我就常與你們同在，直到世界的末了。」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36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E1A72C-8EEE-4243-8F41-1970A28F0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>
                <a:latin typeface="+mn-ea"/>
                <a:ea typeface="+mn-ea"/>
              </a:rPr>
              <a:t>I.  </a:t>
            </a:r>
            <a:r>
              <a:rPr lang="zh-TW" altLang="en-US" dirty="0">
                <a:latin typeface="+mn-ea"/>
                <a:ea typeface="+mn-ea"/>
              </a:rPr>
              <a:t>熱切教導</a:t>
            </a:r>
            <a:endParaRPr lang="en-US" dirty="0">
              <a:latin typeface="+mn-ea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8EA81E-3875-4D89-ADB9-4099F825D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9271"/>
            <a:ext cx="7886700" cy="4197692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AutoNum type="alphaUcPeriod"/>
            </a:pPr>
            <a:r>
              <a:rPr lang="zh-CN" altLang="en-US" sz="3200" dirty="0">
                <a:ea typeface="PMingLiU" panose="02020500000000000000" pitchFamily="18" charset="-120"/>
              </a:rPr>
              <a:t>約翰 </a:t>
            </a:r>
            <a:r>
              <a:rPr lang="en-US" altLang="zh-CN" sz="3200" dirty="0">
                <a:ea typeface="PMingLiU" panose="02020500000000000000" pitchFamily="18" charset="-120"/>
              </a:rPr>
              <a:t>2:</a:t>
            </a:r>
            <a:r>
              <a:rPr lang="en-US" altLang="zh-TW" sz="3200" dirty="0">
                <a:ea typeface="PMingLiU" panose="02020500000000000000" pitchFamily="18" charset="-120"/>
              </a:rPr>
              <a:t>17 </a:t>
            </a:r>
            <a:r>
              <a:rPr lang="zh-TW" altLang="en-US" sz="3200" dirty="0">
                <a:ea typeface="PMingLiU" panose="02020500000000000000" pitchFamily="18" charset="-120"/>
              </a:rPr>
              <a:t>他的門徒就想起</a:t>
            </a:r>
            <a:r>
              <a:rPr lang="zh-CN" altLang="en-US" sz="3200" dirty="0">
                <a:ea typeface="PMingLiU" panose="02020500000000000000" pitchFamily="18" charset="-120"/>
              </a:rPr>
              <a:t>經上</a:t>
            </a:r>
            <a:r>
              <a:rPr lang="zh-TW" altLang="en-US" sz="3200" dirty="0">
                <a:ea typeface="PMingLiU" panose="02020500000000000000" pitchFamily="18" charset="-120"/>
              </a:rPr>
              <a:t>記著說：「我為你的殿心裏焦急，如同火燒。」為了順服召命。</a:t>
            </a:r>
            <a:endParaRPr lang="en-US" altLang="zh-TW" sz="3200" dirty="0">
              <a:ea typeface="PMingLiU" panose="02020500000000000000" pitchFamily="18" charset="-120"/>
            </a:endParaRPr>
          </a:p>
          <a:p>
            <a:pPr marL="514350" indent="-514350">
              <a:lnSpc>
                <a:spcPct val="100000"/>
              </a:lnSpc>
              <a:buAutoNum type="alphaUcPeriod"/>
            </a:pPr>
            <a:r>
              <a:rPr lang="zh-TW" altLang="en-US" sz="3200" dirty="0">
                <a:ea typeface="PMingLiU" panose="02020500000000000000" pitchFamily="18" charset="-120"/>
              </a:rPr>
              <a:t>為主耶穌熱心多時未獲讚許的。你真的願意為主熱心嗎？</a:t>
            </a:r>
            <a:endParaRPr lang="en-US" altLang="zh-TW" sz="3200" dirty="0">
              <a:ea typeface="PMingLiU" panose="02020500000000000000" pitchFamily="18" charset="-120"/>
            </a:endParaRPr>
          </a:p>
          <a:p>
            <a:pPr marL="514350" indent="-514350">
              <a:lnSpc>
                <a:spcPct val="100000"/>
              </a:lnSpc>
              <a:buFont typeface="Arial" panose="020B0604020202020204" pitchFamily="34" charset="0"/>
              <a:buAutoNum type="alphaUcPeriod"/>
            </a:pPr>
            <a:r>
              <a:rPr lang="zh-CN" altLang="en-US" sz="3200" dirty="0">
                <a:ea typeface="PMingLiU" panose="02020500000000000000" pitchFamily="18" charset="-120"/>
              </a:rPr>
              <a:t>教導第三代 </a:t>
            </a:r>
            <a:r>
              <a:rPr lang="en-US" altLang="zh-CN" sz="3200" dirty="0">
                <a:ea typeface="PMingLiU" panose="02020500000000000000" pitchFamily="18" charset="-120"/>
              </a:rPr>
              <a:t>(</a:t>
            </a:r>
            <a:r>
              <a:rPr lang="zh-CN" altLang="en-US" sz="3200" dirty="0">
                <a:ea typeface="PMingLiU" panose="02020500000000000000" pitchFamily="18" charset="-120"/>
              </a:rPr>
              <a:t>衡量福音事業的標準</a:t>
            </a:r>
            <a:r>
              <a:rPr lang="en-US" altLang="zh-CN" sz="3200" dirty="0">
                <a:ea typeface="PMingLiU" panose="02020500000000000000" pitchFamily="18" charset="-120"/>
              </a:rPr>
              <a:t>!)</a:t>
            </a:r>
            <a:endParaRPr lang="en-US" altLang="zh-TW" sz="3200" dirty="0">
              <a:ea typeface="PMingLiU" panose="02020500000000000000" pitchFamily="18" charset="-120"/>
            </a:endParaRPr>
          </a:p>
          <a:p>
            <a:pPr marL="0" indent="0">
              <a:buNone/>
            </a:pPr>
            <a:endParaRPr lang="en-US" altLang="zh-TW" sz="3200" dirty="0">
              <a:ea typeface="PMingLiU" panose="02020500000000000000" pitchFamily="18" charset="-120"/>
            </a:endParaRPr>
          </a:p>
          <a:p>
            <a:pPr marL="514350" indent="-514350">
              <a:buAutoNum type="alphaUcPeriod"/>
            </a:pPr>
            <a:endParaRPr lang="en-US" sz="3200" dirty="0"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4527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E28892-E937-472A-AD61-116A206BA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3" y="92597"/>
            <a:ext cx="8935654" cy="664386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600" dirty="0"/>
              <a:t>C.  </a:t>
            </a:r>
            <a:r>
              <a:rPr lang="zh-CN" altLang="en-US" sz="3600" dirty="0">
                <a:ea typeface="PMingLiU" panose="02020500000000000000" pitchFamily="18" charset="-120"/>
              </a:rPr>
              <a:t>教導第三代 </a:t>
            </a:r>
            <a:r>
              <a:rPr lang="en-US" altLang="zh-CN" sz="3600" dirty="0">
                <a:ea typeface="PMingLiU" panose="02020500000000000000" pitchFamily="18" charset="-120"/>
              </a:rPr>
              <a:t>(</a:t>
            </a:r>
            <a:r>
              <a:rPr lang="zh-CN" altLang="en-US" sz="3600" dirty="0">
                <a:ea typeface="PMingLiU" panose="02020500000000000000" pitchFamily="18" charset="-120"/>
              </a:rPr>
              <a:t>衡量福音事業的標準</a:t>
            </a:r>
            <a:r>
              <a:rPr lang="en-US" altLang="zh-CN" sz="3600" dirty="0">
                <a:ea typeface="PMingLiU" panose="02020500000000000000" pitchFamily="18" charset="-120"/>
              </a:rPr>
              <a:t>!)</a:t>
            </a:r>
          </a:p>
          <a:p>
            <a:pPr marL="0" indent="0">
              <a:lnSpc>
                <a:spcPct val="100000"/>
              </a:lnSpc>
              <a:buNone/>
            </a:pPr>
            <a:endParaRPr lang="en-US" altLang="zh-CN" sz="1000" dirty="0">
              <a:ea typeface="PMingLiU" panose="02020500000000000000" pitchFamily="18" charset="-120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• </a:t>
            </a:r>
            <a:r>
              <a:rPr lang="zh-CN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耶穌的模範 </a:t>
            </a:r>
            <a:endParaRPr lang="en-US" altLang="zh-CN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marL="914400" lvl="2" indent="0">
              <a:lnSpc>
                <a:spcPct val="100000"/>
              </a:lnSpc>
              <a:buNone/>
            </a:pPr>
            <a:r>
              <a:rPr lang="zh-CN" altLang="en-US" sz="3200" dirty="0">
                <a:ea typeface="PMingLiU" panose="02020500000000000000" pitchFamily="18" charset="-120"/>
              </a:rPr>
              <a:t>可 </a:t>
            </a:r>
            <a:r>
              <a:rPr lang="en-US" altLang="zh-CN" sz="3200" dirty="0">
                <a:ea typeface="PMingLiU" panose="02020500000000000000" pitchFamily="18" charset="-120"/>
              </a:rPr>
              <a:t>1:</a:t>
            </a:r>
            <a:r>
              <a:rPr lang="en-US" altLang="zh-TW" sz="3200" dirty="0">
                <a:ea typeface="PMingLiU" panose="02020500000000000000" pitchFamily="18" charset="-120"/>
              </a:rPr>
              <a:t>14</a:t>
            </a:r>
            <a:r>
              <a:rPr lang="zh-TW" altLang="en-US" sz="3200" dirty="0">
                <a:ea typeface="PMingLiU" panose="02020500000000000000" pitchFamily="18" charset="-120"/>
              </a:rPr>
              <a:t>約翰下監以後，耶穌來到加利利，宣傳神的福音，</a:t>
            </a:r>
            <a:r>
              <a:rPr lang="en-US" altLang="zh-TW" sz="3200" dirty="0">
                <a:ea typeface="PMingLiU" panose="02020500000000000000" pitchFamily="18" charset="-120"/>
              </a:rPr>
              <a:t>15</a:t>
            </a:r>
            <a:r>
              <a:rPr lang="zh-TW" altLang="en-US" sz="3200" dirty="0">
                <a:ea typeface="PMingLiU" panose="02020500000000000000" pitchFamily="18" charset="-120"/>
              </a:rPr>
              <a:t>說：「日期滿了，神的國近了。你們當悔改，信福音！」</a:t>
            </a:r>
            <a:r>
              <a:rPr lang="en-US" altLang="zh-TW" sz="3200" dirty="0">
                <a:ea typeface="PMingLiU" panose="02020500000000000000" pitchFamily="18" charset="-120"/>
              </a:rPr>
              <a:t>16</a:t>
            </a:r>
            <a:r>
              <a:rPr lang="zh-TW" altLang="en-US" sz="3200" dirty="0">
                <a:ea typeface="PMingLiU" panose="02020500000000000000" pitchFamily="18" charset="-120"/>
              </a:rPr>
              <a:t>耶穌順著加利利的海邊走，看見西門和西門的兄弟安得烈在海裏撒網；他們本是打魚的。</a:t>
            </a:r>
            <a:r>
              <a:rPr lang="en-US" altLang="zh-TW" sz="3200" dirty="0">
                <a:ea typeface="PMingLiU" panose="02020500000000000000" pitchFamily="18" charset="-120"/>
              </a:rPr>
              <a:t>17</a:t>
            </a:r>
            <a:r>
              <a:rPr lang="zh-TW" altLang="en-US" sz="3200" dirty="0">
                <a:ea typeface="PMingLiU" panose="02020500000000000000" pitchFamily="18" charset="-120"/>
              </a:rPr>
              <a:t>耶穌對他們說：「來跟從我，我要叫你們得人如得魚一樣。」</a:t>
            </a:r>
            <a:r>
              <a:rPr lang="en-US" altLang="zh-TW" sz="3200" dirty="0">
                <a:ea typeface="PMingLiU" panose="02020500000000000000" pitchFamily="18" charset="-120"/>
              </a:rPr>
              <a:t>18</a:t>
            </a:r>
            <a:r>
              <a:rPr lang="zh-TW" altLang="en-US" sz="3200" dirty="0">
                <a:ea typeface="PMingLiU" panose="02020500000000000000" pitchFamily="18" charset="-120"/>
              </a:rPr>
              <a:t>他們就立刻捨了網，跟從了他。</a:t>
            </a:r>
            <a:endParaRPr lang="en-US" altLang="zh-TW" sz="3200" dirty="0">
              <a:ea typeface="PMingLiU" panose="02020500000000000000" pitchFamily="18" charset="-120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• </a:t>
            </a:r>
            <a:r>
              <a:rPr lang="zh-CN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保羅的傳授</a:t>
            </a:r>
            <a:endParaRPr lang="en-US" altLang="zh-CN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 marL="914400" lvl="2" indent="0">
              <a:lnSpc>
                <a:spcPct val="100000"/>
              </a:lnSpc>
              <a:buNone/>
            </a:pPr>
            <a:r>
              <a:rPr lang="zh-CN" altLang="en-US" sz="3200" dirty="0">
                <a:ea typeface="PMingLiU" panose="02020500000000000000" pitchFamily="18" charset="-120"/>
              </a:rPr>
              <a:t>提後</a:t>
            </a:r>
            <a:r>
              <a:rPr lang="zh-CN" altLang="en-US" sz="3200" dirty="0"/>
              <a:t> </a:t>
            </a:r>
            <a:r>
              <a:rPr lang="en-US" altLang="zh-CN" sz="3200" dirty="0"/>
              <a:t>2:</a:t>
            </a:r>
            <a:r>
              <a:rPr lang="en-US" altLang="zh-TW" sz="3200" dirty="0"/>
              <a:t>2</a:t>
            </a:r>
            <a:r>
              <a:rPr lang="zh-TW" altLang="en-US" sz="3200" dirty="0"/>
              <a:t>你在許多見證人面前聽見我所教訓的，也要交託那忠心能教導別人的人。</a:t>
            </a:r>
            <a:endParaRPr lang="en-US" altLang="zh-TW" sz="3200" dirty="0">
              <a:ea typeface="PMingLiU" panose="02020500000000000000" pitchFamily="18" charset="-120"/>
            </a:endParaRP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38881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D1CF90-5FF0-41AB-A159-44A2F5A8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8897"/>
            <a:ext cx="7886700" cy="810228"/>
          </a:xfrm>
        </p:spPr>
        <p:txBody>
          <a:bodyPr/>
          <a:lstStyle/>
          <a:p>
            <a:pPr algn="ctr"/>
            <a:r>
              <a:rPr lang="en-US" dirty="0">
                <a:latin typeface="+mn-lt"/>
                <a:ea typeface="PMingLiU" panose="02020500000000000000" pitchFamily="18" charset="-120"/>
              </a:rPr>
              <a:t>II</a:t>
            </a:r>
            <a:r>
              <a:rPr lang="en-US" dirty="0" smtClean="0">
                <a:latin typeface="+mn-lt"/>
                <a:ea typeface="PMingLiU" panose="02020500000000000000" pitchFamily="18" charset="-120"/>
              </a:rPr>
              <a:t>.  </a:t>
            </a:r>
            <a:r>
              <a:rPr lang="zh-TW" altLang="en-US" dirty="0" smtClean="0">
                <a:latin typeface="+mn-lt"/>
                <a:ea typeface="PMingLiU" panose="02020500000000000000" pitchFamily="18" charset="-120"/>
              </a:rPr>
              <a:t>正確</a:t>
            </a:r>
            <a:r>
              <a:rPr lang="zh-TW" altLang="en-US" dirty="0" smtClean="0">
                <a:latin typeface="+mn-ea"/>
              </a:rPr>
              <a:t>教導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F67697-4C03-4739-9B05-CBDF80EC7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20" y="1145894"/>
            <a:ext cx="8819909" cy="5712106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zh-CN" altLang="en-US" sz="3200" dirty="0">
                <a:ea typeface="PMingLiU" panose="02020500000000000000" pitchFamily="18" charset="-120"/>
              </a:rPr>
              <a:t>研習聖經來學習真理。路加 </a:t>
            </a:r>
            <a:r>
              <a:rPr lang="en-US" altLang="zh-CN" sz="3200" dirty="0">
                <a:ea typeface="PMingLiU" panose="02020500000000000000" pitchFamily="18" charset="-120"/>
              </a:rPr>
              <a:t>4:</a:t>
            </a:r>
            <a:r>
              <a:rPr lang="en-US" altLang="zh-TW" sz="3200" dirty="0">
                <a:ea typeface="PMingLiU" panose="02020500000000000000" pitchFamily="18" charset="-120"/>
              </a:rPr>
              <a:t>16</a:t>
            </a:r>
            <a:r>
              <a:rPr lang="zh-TW" altLang="en-US" sz="3200" dirty="0">
                <a:ea typeface="PMingLiU" panose="02020500000000000000" pitchFamily="18" charset="-120"/>
              </a:rPr>
              <a:t>耶穌來到拿撒勒，就是他長大的地方。在安息日，照他平常的規矩進了會堂，站起來要念</a:t>
            </a:r>
            <a:r>
              <a:rPr lang="zh-CN" altLang="en-US" sz="3200" dirty="0">
                <a:ea typeface="PMingLiU" panose="02020500000000000000" pitchFamily="18" charset="-120"/>
              </a:rPr>
              <a:t>聖經。</a:t>
            </a:r>
            <a:endParaRPr lang="en-US" altLang="zh-CN" sz="3200" dirty="0">
              <a:ea typeface="PMingLiU" panose="02020500000000000000" pitchFamily="18" charset="-120"/>
            </a:endParaRPr>
          </a:p>
          <a:p>
            <a:pPr marL="514350" indent="-514350">
              <a:buAutoNum type="alphaUcPeriod"/>
            </a:pPr>
            <a:r>
              <a:rPr lang="zh-CN" altLang="en-US" sz="3200" dirty="0">
                <a:ea typeface="PMingLiU" panose="02020500000000000000" pitchFamily="18" charset="-120"/>
              </a:rPr>
              <a:t>必須找老師來教導，但只接受「有牌」老師</a:t>
            </a:r>
            <a:endParaRPr lang="en-US" altLang="zh-CN" sz="3200" dirty="0">
              <a:ea typeface="PMingLiU" panose="02020500000000000000" pitchFamily="18" charset="-120"/>
            </a:endParaRPr>
          </a:p>
          <a:p>
            <a:pPr marL="514350" indent="-514350">
              <a:buAutoNum type="alphaUcPeriod"/>
            </a:pPr>
            <a:r>
              <a:rPr lang="zh-CN" altLang="en-US" sz="3200" dirty="0">
                <a:ea typeface="PMingLiU" panose="02020500000000000000" pitchFamily="18" charset="-120"/>
              </a:rPr>
              <a:t>藉活出真理來學習真理。來 </a:t>
            </a:r>
            <a:r>
              <a:rPr lang="en-US" altLang="zh-CN" sz="3200" dirty="0">
                <a:ea typeface="PMingLiU" panose="02020500000000000000" pitchFamily="18" charset="-120"/>
              </a:rPr>
              <a:t>5:</a:t>
            </a:r>
            <a:r>
              <a:rPr lang="en-US" altLang="zh-TW" sz="3200" dirty="0">
                <a:ea typeface="PMingLiU" panose="02020500000000000000" pitchFamily="18" charset="-120"/>
              </a:rPr>
              <a:t>8 </a:t>
            </a:r>
            <a:r>
              <a:rPr lang="zh-TW" altLang="en-US" sz="3200" dirty="0">
                <a:ea typeface="PMingLiU" panose="02020500000000000000" pitchFamily="18" charset="-120"/>
              </a:rPr>
              <a:t>他雖然為兒子，還是因所受的苦難學了順從。</a:t>
            </a:r>
            <a:endParaRPr lang="en-US" altLang="zh-TW" sz="3200" dirty="0">
              <a:ea typeface="PMingLiU" panose="02020500000000000000" pitchFamily="18" charset="-120"/>
            </a:endParaRPr>
          </a:p>
          <a:p>
            <a:pPr marL="514350" indent="-514350">
              <a:buAutoNum type="alphaUcPeriod"/>
            </a:pPr>
            <a:r>
              <a:rPr lang="zh-CN" altLang="en-US" sz="3200" dirty="0">
                <a:ea typeface="PMingLiU" panose="02020500000000000000" pitchFamily="18" charset="-120"/>
              </a:rPr>
              <a:t>怎麼才算活出來、學會了？品格的形成。</a:t>
            </a:r>
            <a:endParaRPr lang="en-US" altLang="zh-TW" sz="3200" dirty="0">
              <a:ea typeface="PMingLiU" panose="02020500000000000000" pitchFamily="18" charset="-120"/>
            </a:endParaRP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zh-TW" altLang="en-US" sz="3200" dirty="0">
                <a:ea typeface="PMingLiU" panose="02020500000000000000" pitchFamily="18" charset="-120"/>
              </a:rPr>
              <a:t>「學</a:t>
            </a:r>
            <a:r>
              <a:rPr lang="en-US" altLang="zh-TW" sz="3200" dirty="0">
                <a:ea typeface="PMingLiU" panose="02020500000000000000" pitchFamily="18" charset="-120"/>
              </a:rPr>
              <a:t> - </a:t>
            </a:r>
            <a:r>
              <a:rPr lang="zh-CN" altLang="en-US" sz="3200" dirty="0">
                <a:ea typeface="PMingLiU" panose="02020500000000000000" pitchFamily="18" charset="-120"/>
              </a:rPr>
              <a:t>行</a:t>
            </a:r>
            <a:r>
              <a:rPr lang="en-US" altLang="zh-TW" sz="3200" dirty="0">
                <a:ea typeface="PMingLiU" panose="02020500000000000000" pitchFamily="18" charset="-120"/>
              </a:rPr>
              <a:t> - </a:t>
            </a:r>
            <a:r>
              <a:rPr lang="zh-CN" altLang="en-US" sz="3200" dirty="0">
                <a:ea typeface="PMingLiU" panose="02020500000000000000" pitchFamily="18" charset="-120"/>
              </a:rPr>
              <a:t>教」的原則。馬太 </a:t>
            </a:r>
            <a:r>
              <a:rPr lang="en-US" altLang="zh-CN" sz="3200" dirty="0">
                <a:ea typeface="PMingLiU" panose="02020500000000000000" pitchFamily="18" charset="-120"/>
              </a:rPr>
              <a:t>23:</a:t>
            </a:r>
            <a:r>
              <a:rPr lang="en-US" altLang="zh-TW" sz="3200" dirty="0">
                <a:ea typeface="PMingLiU" panose="02020500000000000000" pitchFamily="18" charset="-120"/>
              </a:rPr>
              <a:t>1 …</a:t>
            </a:r>
            <a:r>
              <a:rPr lang="zh-TW" altLang="en-US" sz="3200" dirty="0">
                <a:ea typeface="PMingLiU" panose="02020500000000000000" pitchFamily="18" charset="-120"/>
              </a:rPr>
              <a:t>耶穌對眾人和門徒講論，</a:t>
            </a:r>
            <a:r>
              <a:rPr lang="en-US" altLang="zh-TW" sz="3200" dirty="0">
                <a:ea typeface="PMingLiU" panose="02020500000000000000" pitchFamily="18" charset="-120"/>
              </a:rPr>
              <a:t>2</a:t>
            </a:r>
            <a:r>
              <a:rPr lang="zh-TW" altLang="en-US" sz="3200" dirty="0">
                <a:ea typeface="PMingLiU" panose="02020500000000000000" pitchFamily="18" charset="-120"/>
              </a:rPr>
              <a:t>說：「文士和法利賽人坐在摩西的位上</a:t>
            </a:r>
            <a:r>
              <a:rPr lang="en-US" altLang="zh-TW" sz="3200" dirty="0">
                <a:ea typeface="PMingLiU" panose="02020500000000000000" pitchFamily="18" charset="-120"/>
              </a:rPr>
              <a:t>… 4</a:t>
            </a:r>
            <a:r>
              <a:rPr lang="zh-TW" altLang="en-US" sz="3200" dirty="0">
                <a:ea typeface="PMingLiU" panose="02020500000000000000" pitchFamily="18" charset="-120"/>
              </a:rPr>
              <a:t>他們把難擔的重擔捆起來，擱在人的肩上，但自己一個指頭也不肯動</a:t>
            </a:r>
            <a:r>
              <a:rPr lang="en-US" altLang="zh-TW" sz="3200" dirty="0">
                <a:ea typeface="PMingLiU" panose="02020500000000000000" pitchFamily="18" charset="-120"/>
              </a:rPr>
              <a:t>…</a:t>
            </a:r>
            <a:endParaRPr lang="en-US" sz="3200" dirty="0">
              <a:ea typeface="PMingLiU" panose="02020500000000000000" pitchFamily="18" charset="-120"/>
            </a:endParaRPr>
          </a:p>
          <a:p>
            <a:pPr marL="0" indent="0">
              <a:buNone/>
            </a:pPr>
            <a:endParaRPr lang="en-US" sz="3200" dirty="0"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3083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F4B6B0-6B3C-4E6B-B86A-3A7998E25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III.  </a:t>
            </a:r>
            <a:r>
              <a:rPr lang="zh-CN" altLang="en-US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相信</a:t>
            </a:r>
            <a:r>
              <a:rPr lang="zh-TW" altLang="en-US" dirty="0">
                <a:latin typeface="+mn-ea"/>
              </a:rPr>
              <a:t>教導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B7E269-4CB2-4E13-B0DD-9B6D9B325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05650"/>
            <a:ext cx="7886700" cy="468722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AutoNum type="alphaUcPeriod"/>
            </a:pPr>
            <a:r>
              <a:rPr lang="zh-CN" altLang="en-US" sz="3200" dirty="0">
                <a:ea typeface="PMingLiU" panose="02020500000000000000" pitchFamily="18" charset="-120"/>
              </a:rPr>
              <a:t>羅馬書 </a:t>
            </a:r>
            <a:r>
              <a:rPr lang="en-US" altLang="zh-TW" sz="3200" dirty="0"/>
              <a:t>1:16 </a:t>
            </a:r>
            <a:r>
              <a:rPr lang="zh-TW" altLang="en-US" sz="3200" dirty="0"/>
              <a:t>我不以福音為恥；這福音本是神的大能，要救一切相信的，先是猶太人，後是希臘人。</a:t>
            </a:r>
            <a:endParaRPr lang="en-US" altLang="zh-TW" sz="3200" dirty="0"/>
          </a:p>
          <a:p>
            <a:pPr marL="514350" indent="-514350">
              <a:lnSpc>
                <a:spcPct val="100000"/>
              </a:lnSpc>
              <a:buAutoNum type="alphaUcPeriod"/>
            </a:pPr>
            <a:r>
              <a:rPr lang="zh-CN" altLang="en-US" sz="3200" dirty="0">
                <a:ea typeface="PMingLiU" panose="02020500000000000000" pitchFamily="18" charset="-120"/>
              </a:rPr>
              <a:t>耶穌的眼光，看到人的現在與將來。</a:t>
            </a:r>
            <a:r>
              <a:rPr lang="zh-TW" altLang="en-US" sz="3200" dirty="0"/>
              <a:t> 約翰 </a:t>
            </a:r>
            <a:r>
              <a:rPr lang="en-US" altLang="zh-TW" sz="3200" dirty="0"/>
              <a:t>1:42 … </a:t>
            </a:r>
            <a:r>
              <a:rPr lang="zh-TW" altLang="en-US" sz="3200" dirty="0"/>
              <a:t>耶穌看著他，說：「你是約翰的兒子西門，你要稱為磯法。」</a:t>
            </a:r>
            <a:endParaRPr lang="en-US" altLang="zh-TW" sz="3200" dirty="0"/>
          </a:p>
          <a:p>
            <a:pPr marL="514350" indent="-514350">
              <a:lnSpc>
                <a:spcPct val="100000"/>
              </a:lnSpc>
              <a:buAutoNum type="alphaUcPeriod"/>
            </a:pPr>
            <a:r>
              <a:rPr lang="zh-TW" altLang="en-US" sz="3200" dirty="0">
                <a:ea typeface="PMingLiU" panose="02020500000000000000" pitchFamily="18" charset="-120"/>
              </a:rPr>
              <a:t>祈求恩典的天父，使你自己有耶穌的眼光和遠見。</a:t>
            </a:r>
            <a:endParaRPr lang="en-US" altLang="zh-TW" sz="3200" dirty="0"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4509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351</TotalTime>
  <Words>551</Words>
  <Application>Microsoft Office PowerPoint</Application>
  <PresentationFormat>如螢幕大小 (4:3)</PresentationFormat>
  <Paragraphs>33</Paragraphs>
  <Slides>6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Theme</vt:lpstr>
      <vt:lpstr>人子弟</vt:lpstr>
      <vt:lpstr>PowerPoint 簡報</vt:lpstr>
      <vt:lpstr>I.  熱切教導</vt:lpstr>
      <vt:lpstr>PowerPoint 簡報</vt:lpstr>
      <vt:lpstr>II.  正確教導</vt:lpstr>
      <vt:lpstr>III.  相信教導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「悟」人子弟</dc:title>
  <dc:creator>J Mok</dc:creator>
  <cp:lastModifiedBy>Cary Law</cp:lastModifiedBy>
  <cp:revision>33</cp:revision>
  <dcterms:created xsi:type="dcterms:W3CDTF">2018-05-01T03:28:02Z</dcterms:created>
  <dcterms:modified xsi:type="dcterms:W3CDTF">2018-09-01T09:56:32Z</dcterms:modified>
</cp:coreProperties>
</file>